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2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riskel" initials="S" lastIdx="12" clrIdx="0"/>
  <p:cmAuthor id="1" name="Sophia Vinci-Boohe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867"/>
    <a:srgbClr val="F553B6"/>
    <a:srgbClr val="FAF9F4"/>
    <a:srgbClr val="DFD9BD"/>
    <a:srgbClr val="3C3C32"/>
    <a:srgbClr val="7D120C"/>
    <a:srgbClr val="8EB4DA"/>
    <a:srgbClr val="6699FF"/>
    <a:srgbClr val="0066FF"/>
    <a:srgbClr val="183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53" autoAdjust="0"/>
    <p:restoredTop sz="99104" autoAdjust="0"/>
  </p:normalViewPr>
  <p:slideViewPr>
    <p:cSldViewPr snapToObjects="1">
      <p:cViewPr>
        <p:scale>
          <a:sx n="25" d="100"/>
          <a:sy n="25" d="100"/>
        </p:scale>
        <p:origin x="-3064" y="-424"/>
      </p:cViewPr>
      <p:guideLst>
        <p:guide orient="horz" pos="22464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4472" y="-11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B54F-CB8B-4770-9B9A-2657CB61B1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Poster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 smtClean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 smtClean="0"/>
              <a:t>Section Heading</a:t>
            </a:r>
          </a:p>
          <a:p>
            <a:pPr lvl="1"/>
            <a:r>
              <a:rPr lang="en-US" dirty="0" smtClean="0"/>
              <a:t>Section text</a:t>
            </a:r>
          </a:p>
          <a:p>
            <a:pPr lvl="2"/>
            <a:r>
              <a:rPr lang="en-US" dirty="0" smtClean="0"/>
              <a:t>Bulleted List First Level</a:t>
            </a:r>
          </a:p>
          <a:p>
            <a:pPr lvl="3"/>
            <a:r>
              <a:rPr lang="en-US" dirty="0" smtClean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ontent Placeholder 4"/>
          <p:cNvSpPr txBox="1">
            <a:spLocks/>
          </p:cNvSpPr>
          <p:nvPr/>
        </p:nvSpPr>
        <p:spPr>
          <a:xfrm>
            <a:off x="19497892" y="8556931"/>
            <a:ext cx="28876752" cy="7168918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pc="-150" dirty="0" smtClean="0"/>
              <a:t>Analysis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pc="-150" dirty="0" smtClean="0"/>
          </a:p>
        </p:txBody>
      </p:sp>
      <p:sp>
        <p:nvSpPr>
          <p:cNvPr id="307" name="Content Placeholder 4"/>
          <p:cNvSpPr txBox="1">
            <a:spLocks/>
          </p:cNvSpPr>
          <p:nvPr/>
        </p:nvSpPr>
        <p:spPr>
          <a:xfrm>
            <a:off x="19487558" y="15879499"/>
            <a:ext cx="28873932" cy="14068351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pc="-150" dirty="0" smtClean="0"/>
              <a:t>Results &amp; Conclusions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130644" y="25141797"/>
            <a:ext cx="18141696" cy="10519803"/>
          </a:xfrm>
        </p:spPr>
        <p:txBody>
          <a:bodyPr numCol="2"/>
          <a:lstStyle/>
          <a:p>
            <a:endParaRPr lang="en-US" spc="-150" dirty="0" smtClean="0"/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 smtClean="0">
              <a:latin typeface="+mn-lt"/>
            </a:endParaRPr>
          </a:p>
          <a:p>
            <a:endParaRPr lang="en-US" sz="4400" b="0" u="sng" cap="none" spc="-150" dirty="0">
              <a:latin typeface="+mn-lt"/>
            </a:endParaRPr>
          </a:p>
        </p:txBody>
      </p:sp>
      <p:sp>
        <p:nvSpPr>
          <p:cNvPr id="221" name="Content Placeholder 4"/>
          <p:cNvSpPr txBox="1">
            <a:spLocks/>
          </p:cNvSpPr>
          <p:nvPr/>
        </p:nvSpPr>
        <p:spPr>
          <a:xfrm>
            <a:off x="1130644" y="23753510"/>
            <a:ext cx="18141696" cy="276216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>
              <a:spcBef>
                <a:spcPts val="1200"/>
              </a:spcBef>
              <a:spcAft>
                <a:spcPts val="0"/>
              </a:spcAft>
            </a:pPr>
            <a:r>
              <a:rPr lang="en-US" sz="8800" b="1" cap="small" spc="-15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Methods</a:t>
            </a:r>
            <a:r>
              <a:rPr lang="en-US" sz="8800" b="1" cap="small" spc="-150" baseline="30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</a:t>
            </a:r>
            <a:endParaRPr lang="en-US" spc="-150" dirty="0" smtClean="0"/>
          </a:p>
          <a:p>
            <a:pPr marL="0" lvl="1">
              <a:spcBef>
                <a:spcPts val="1200"/>
              </a:spcBef>
              <a:spcAft>
                <a:spcPts val="0"/>
              </a:spcAft>
            </a:pPr>
            <a:r>
              <a:rPr lang="en-US" sz="4400" spc="-150" dirty="0" smtClean="0">
                <a:solidFill>
                  <a:srgbClr val="000000"/>
                </a:solidFill>
              </a:rPr>
              <a:t>Preliterate 5 y/o (56.6m, </a:t>
            </a:r>
            <a:r>
              <a:rPr lang="en-US" sz="4400" spc="-150" dirty="0" err="1" smtClean="0">
                <a:solidFill>
                  <a:srgbClr val="000000"/>
                </a:solidFill>
              </a:rPr>
              <a:t>s.d.</a:t>
            </a:r>
            <a:r>
              <a:rPr lang="en-US" sz="4400" spc="-150" dirty="0" smtClean="0">
                <a:solidFill>
                  <a:srgbClr val="000000"/>
                </a:solidFill>
              </a:rPr>
              <a:t>=4.02) children (n=11, </a:t>
            </a:r>
            <a:r>
              <a:rPr lang="en-US" sz="4400" spc="-150" dirty="0">
                <a:solidFill>
                  <a:srgbClr val="000000"/>
                </a:solidFill>
              </a:rPr>
              <a:t>6</a:t>
            </a:r>
            <a:r>
              <a:rPr lang="en-US" sz="4400" spc="-150" dirty="0" smtClean="0">
                <a:solidFill>
                  <a:srgbClr val="000000"/>
                </a:solidFill>
              </a:rPr>
              <a:t> female).</a:t>
            </a:r>
          </a:p>
          <a:p>
            <a:pPr marL="0" lvl="1">
              <a:spcBef>
                <a:spcPts val="1200"/>
              </a:spcBef>
              <a:spcAft>
                <a:spcPts val="0"/>
              </a:spcAft>
            </a:pPr>
            <a:endParaRPr lang="en-US" sz="4400" spc="-15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104901"/>
            <a:ext cx="43205400" cy="3238499"/>
          </a:xfrm>
        </p:spPr>
        <p:txBody>
          <a:bodyPr>
            <a:normAutofit fontScale="90000"/>
          </a:bodyPr>
          <a:lstStyle/>
          <a:p>
            <a:r>
              <a:rPr lang="en-US" sz="12500" spc="-150" dirty="0"/>
              <a:t>Investigating the development of </a:t>
            </a:r>
            <a:r>
              <a:rPr lang="en-US" sz="12500" spc="-150" dirty="0" smtClean="0"/>
              <a:t/>
            </a:r>
            <a:br>
              <a:rPr lang="en-US" sz="12500" spc="-150" dirty="0" smtClean="0"/>
            </a:br>
            <a:r>
              <a:rPr lang="en-US" sz="12500" spc="-150" dirty="0" smtClean="0"/>
              <a:t>letter </a:t>
            </a:r>
            <a:r>
              <a:rPr lang="en-US" sz="12500" spc="-150" dirty="0"/>
              <a:t>perception using </a:t>
            </a:r>
            <a:r>
              <a:rPr lang="en-US" sz="12500" spc="-150" dirty="0" err="1" smtClean="0"/>
              <a:t>gPPI</a:t>
            </a:r>
            <a:r>
              <a:rPr lang="en-US" sz="12500" spc="-150" dirty="0" smtClean="0"/>
              <a:t> connectivity analysis</a:t>
            </a:r>
            <a:endParaRPr lang="en-US" sz="125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pc="-150" dirty="0" smtClean="0"/>
              <a:t>Vinci-Booher, S., </a:t>
            </a:r>
            <a:r>
              <a:rPr lang="en-US" spc="-150" dirty="0" err="1" smtClean="0"/>
              <a:t>Engelhardt</a:t>
            </a:r>
            <a:r>
              <a:rPr lang="en-US" spc="-150" dirty="0" smtClean="0"/>
              <a:t>, L., James, T.W., &amp; James, K.H.</a:t>
            </a:r>
            <a:endParaRPr lang="en-US" spc="-1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pc="-150" dirty="0" smtClean="0"/>
              <a:t>Department of Psychological and Brain sciences, Indiana university</a:t>
            </a:r>
            <a:endParaRPr lang="en-US" spc="-15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130644" y="8589710"/>
            <a:ext cx="18135600" cy="33528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pc="-150" dirty="0" smtClean="0"/>
              <a:t>Purpose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spc="-150" dirty="0" smtClean="0">
                <a:latin typeface="+mn-lt"/>
              </a:rPr>
              <a:t>To investigate the effects of learning letters through handwriting on the development of a letter perception functional brain network.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135374" y="12115800"/>
            <a:ext cx="18141696" cy="114300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pc="-150" dirty="0" smtClean="0"/>
              <a:t>Background</a:t>
            </a:r>
            <a:endParaRPr lang="en-US" sz="4400" b="0" cap="none" spc="-150" dirty="0" smtClean="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spc="-150" dirty="0" smtClean="0">
                <a:latin typeface="Arial"/>
                <a:cs typeface="Arial"/>
              </a:rPr>
              <a:t>Letter learning reinforced through handwriting                                                            (1) facilitates letter recognition</a:t>
            </a:r>
            <a:r>
              <a:rPr lang="en-US" sz="4400" b="0" cap="none" spc="-150" baseline="30000" dirty="0" smtClean="0">
                <a:latin typeface="Arial"/>
                <a:cs typeface="Arial"/>
              </a:rPr>
              <a:t>1</a:t>
            </a:r>
            <a:r>
              <a:rPr lang="en-US" sz="4400" b="0" cap="none" spc="-150" dirty="0">
                <a:latin typeface="Arial"/>
                <a:cs typeface="Arial"/>
              </a:rPr>
              <a:t> </a:t>
            </a:r>
            <a:r>
              <a:rPr lang="en-US" sz="4400" b="0" cap="none" spc="-150" dirty="0" smtClean="0">
                <a:latin typeface="Arial"/>
                <a:cs typeface="Arial"/>
              </a:rPr>
              <a:t>and 		                               (2) increases BOLD signal from L </a:t>
            </a:r>
            <a:r>
              <a:rPr lang="en-US" sz="4400" b="0" cap="none" spc="-150" dirty="0" err="1" smtClean="0">
                <a:latin typeface="Arial"/>
                <a:cs typeface="Arial"/>
              </a:rPr>
              <a:t>FuG</a:t>
            </a:r>
            <a:r>
              <a:rPr lang="en-US" sz="4400" b="0" cap="none" spc="-150" dirty="0" smtClean="0">
                <a:latin typeface="Arial"/>
                <a:cs typeface="Arial"/>
              </a:rPr>
              <a:t>                                                                    during letter perception</a:t>
            </a:r>
            <a:r>
              <a:rPr lang="en-US" sz="4400" b="0" cap="none" spc="-150" baseline="30000" dirty="0" smtClean="0">
                <a:latin typeface="Arial"/>
                <a:cs typeface="Arial"/>
              </a:rPr>
              <a:t>2</a:t>
            </a:r>
            <a:r>
              <a:rPr lang="en-US" sz="4400" b="0" cap="none" spc="-150" dirty="0" smtClean="0">
                <a:latin typeface="Arial"/>
                <a:cs typeface="Arial"/>
              </a:rPr>
              <a:t>, when compared to visual-only letter learning.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2400" y="35749472"/>
            <a:ext cx="1680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800" spc="-1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-150" dirty="0" err="1" smtClean="0">
                <a:solidFill>
                  <a:schemeClr val="bg1"/>
                </a:solidFill>
                <a:latin typeface="Arial"/>
                <a:cs typeface="Arial"/>
              </a:rPr>
              <a:t>Longcamp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 et al., 2005; </a:t>
            </a:r>
            <a:r>
              <a:rPr lang="en-US" sz="2800" spc="-15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 James, 2010; </a:t>
            </a:r>
            <a:r>
              <a:rPr lang="en-US" sz="2800" spc="-150" baseline="30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 James &amp; </a:t>
            </a:r>
            <a:r>
              <a:rPr lang="en-US" sz="2800" spc="-150" dirty="0" err="1" smtClean="0">
                <a:solidFill>
                  <a:schemeClr val="bg1"/>
                </a:solidFill>
                <a:latin typeface="Arial"/>
                <a:cs typeface="Arial"/>
              </a:rPr>
              <a:t>Engelhardt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, 2012; </a:t>
            </a:r>
            <a:r>
              <a:rPr lang="en-US" sz="2800" spc="-150" baseline="30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James &amp; Gauthier, 2006; </a:t>
            </a:r>
            <a:r>
              <a:rPr lang="en-US" sz="2800" spc="-150" baseline="30000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 McLaren et al., 2012.</a:t>
            </a:r>
            <a:endParaRPr lang="en-US" sz="28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63297" y="13836583"/>
            <a:ext cx="126057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10120191" y="26546721"/>
            <a:ext cx="76160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spc="-150" dirty="0">
                <a:latin typeface="+mn-lt"/>
              </a:rPr>
              <a:t>fMRI session</a:t>
            </a:r>
            <a:r>
              <a:rPr lang="en-US" sz="4400" spc="-150" dirty="0">
                <a:latin typeface="+mn-lt"/>
              </a:rPr>
              <a:t>:  </a:t>
            </a:r>
            <a:r>
              <a:rPr lang="en-US" sz="4400" spc="-150" dirty="0" smtClean="0">
                <a:latin typeface="+mn-lt"/>
              </a:rPr>
              <a:t>Passively viewed </a:t>
            </a:r>
          </a:p>
          <a:p>
            <a:r>
              <a:rPr lang="en-US" sz="4400" spc="-150" dirty="0" smtClean="0">
                <a:latin typeface="+mn-lt"/>
              </a:rPr>
              <a:t>letters and shapes that were </a:t>
            </a:r>
          </a:p>
          <a:p>
            <a:r>
              <a:rPr lang="en-US" sz="4400" spc="-150" dirty="0" smtClean="0">
                <a:latin typeface="+mn-lt"/>
              </a:rPr>
              <a:t>learned through the different </a:t>
            </a:r>
          </a:p>
          <a:p>
            <a:r>
              <a:rPr lang="en-US" sz="4400" spc="-150" dirty="0" smtClean="0">
                <a:latin typeface="+mn-lt"/>
              </a:rPr>
              <a:t>training methods.</a:t>
            </a:r>
            <a:endParaRPr lang="en-US" sz="4400" spc="-150" dirty="0">
              <a:latin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472883" y="26522896"/>
            <a:ext cx="761466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spc="-150" dirty="0" smtClean="0">
                <a:latin typeface="+mn-lt"/>
              </a:rPr>
              <a:t>Training</a:t>
            </a:r>
            <a:r>
              <a:rPr lang="en-US" sz="4400" spc="-150" dirty="0">
                <a:latin typeface="+mn-lt"/>
              </a:rPr>
              <a:t>:  </a:t>
            </a:r>
            <a:r>
              <a:rPr lang="en-US" sz="4400" spc="-150" dirty="0" smtClean="0">
                <a:latin typeface="+mn-lt"/>
              </a:rPr>
              <a:t>Different sets of letters</a:t>
            </a:r>
          </a:p>
          <a:p>
            <a:r>
              <a:rPr lang="en-US" sz="4400" spc="-150" dirty="0" smtClean="0">
                <a:latin typeface="+mn-lt"/>
              </a:rPr>
              <a:t>and shapes were reinforced</a:t>
            </a:r>
          </a:p>
          <a:p>
            <a:r>
              <a:rPr lang="en-US" sz="4400" spc="-150" dirty="0" smtClean="0">
                <a:latin typeface="+mn-lt"/>
              </a:rPr>
              <a:t>through different manipulations </a:t>
            </a:r>
          </a:p>
          <a:p>
            <a:r>
              <a:rPr lang="en-US" sz="4400" spc="-150" dirty="0" smtClean="0">
                <a:latin typeface="+mn-lt"/>
              </a:rPr>
              <a:t>of the fine motor system. </a:t>
            </a:r>
            <a:endParaRPr lang="en-US" sz="4400" spc="-15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70431" y="29137521"/>
            <a:ext cx="8674769" cy="6198388"/>
            <a:chOff x="24688792" y="15697200"/>
            <a:chExt cx="8531349" cy="5939506"/>
          </a:xfrm>
        </p:grpSpPr>
        <p:grpSp>
          <p:nvGrpSpPr>
            <p:cNvPr id="139" name="Group 138"/>
            <p:cNvGrpSpPr/>
            <p:nvPr/>
          </p:nvGrpSpPr>
          <p:grpSpPr>
            <a:xfrm>
              <a:off x="24688792" y="15697200"/>
              <a:ext cx="8531349" cy="5765358"/>
              <a:chOff x="3234241" y="10835133"/>
              <a:chExt cx="11700959" cy="6849251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3234241" y="10835133"/>
                <a:ext cx="11700959" cy="6849251"/>
                <a:chOff x="285750" y="1325878"/>
                <a:chExt cx="7947154" cy="3807049"/>
              </a:xfrm>
            </p:grpSpPr>
            <p:pic>
              <p:nvPicPr>
                <p:cNvPr id="149" name="Picture 148" descr="Screen Shot 2014-02-09 at 4.11.17 PM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1" t="9915" r="4313" b="54027"/>
                <a:stretch/>
              </p:blipFill>
              <p:spPr>
                <a:xfrm>
                  <a:off x="285750" y="1682606"/>
                  <a:ext cx="7947154" cy="158994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50" name="TextBox 149"/>
                <p:cNvSpPr txBox="1"/>
                <p:nvPr/>
              </p:nvSpPr>
              <p:spPr>
                <a:xfrm>
                  <a:off x="3713737" y="4663699"/>
                  <a:ext cx="745423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285750" y="3735080"/>
                  <a:ext cx="7653495" cy="997330"/>
                  <a:chOff x="1576377" y="2684350"/>
                  <a:chExt cx="6085355" cy="712386"/>
                </a:xfrm>
              </p:grpSpPr>
              <p:grpSp>
                <p:nvGrpSpPr>
                  <p:cNvPr id="164" name="Group 163"/>
                  <p:cNvGrpSpPr/>
                  <p:nvPr/>
                </p:nvGrpSpPr>
                <p:grpSpPr>
                  <a:xfrm>
                    <a:off x="2289440" y="2684350"/>
                    <a:ext cx="1974749" cy="712386"/>
                    <a:chOff x="2289440" y="2684350"/>
                    <a:chExt cx="1974749" cy="712386"/>
                  </a:xfrm>
                </p:grpSpPr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2351175" y="2684350"/>
                      <a:ext cx="1812667" cy="712386"/>
                      <a:chOff x="3655019" y="2457213"/>
                      <a:chExt cx="1812667" cy="712386"/>
                    </a:xfrm>
                  </p:grpSpPr>
                  <p:cxnSp>
                    <p:nvCxnSpPr>
                      <p:cNvPr id="193" name="Straight Connector 192"/>
                      <p:cNvCxnSpPr/>
                      <p:nvPr/>
                    </p:nvCxnSpPr>
                    <p:spPr>
                      <a:xfrm flipV="1">
                        <a:off x="365501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flipV="1">
                        <a:off x="377644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>
                      <a:xfrm flipV="1">
                        <a:off x="389539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>
                      <a:xfrm flipV="1">
                        <a:off x="401682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 flipV="1">
                        <a:off x="413781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flipV="1">
                        <a:off x="425924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flipV="1">
                        <a:off x="4378193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flipV="1">
                        <a:off x="4499618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flipV="1">
                        <a:off x="4623087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flipV="1">
                        <a:off x="4744512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 flipV="1">
                        <a:off x="486346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4" name="Straight Connector 203"/>
                      <p:cNvCxnSpPr/>
                      <p:nvPr/>
                    </p:nvCxnSpPr>
                    <p:spPr>
                      <a:xfrm flipV="1">
                        <a:off x="498488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Straight Connector 204"/>
                      <p:cNvCxnSpPr/>
                      <p:nvPr/>
                    </p:nvCxnSpPr>
                    <p:spPr>
                      <a:xfrm flipV="1">
                        <a:off x="510588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Straight Connector 205"/>
                      <p:cNvCxnSpPr/>
                      <p:nvPr/>
                    </p:nvCxnSpPr>
                    <p:spPr>
                      <a:xfrm flipV="1">
                        <a:off x="522730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 flipV="1">
                        <a:off x="534626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flipV="1">
                        <a:off x="546768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2289440" y="2684350"/>
                      <a:ext cx="1974749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2302456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4251391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4985107" y="2684350"/>
                    <a:ext cx="1963562" cy="712386"/>
                    <a:chOff x="4572107" y="2684350"/>
                    <a:chExt cx="1963562" cy="712386"/>
                  </a:xfrm>
                </p:grpSpPr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4633842" y="2684350"/>
                      <a:ext cx="1812667" cy="712386"/>
                      <a:chOff x="3655019" y="2457213"/>
                      <a:chExt cx="1812667" cy="712386"/>
                    </a:xfrm>
                  </p:grpSpPr>
                  <p:cxnSp>
                    <p:nvCxnSpPr>
                      <p:cNvPr id="173" name="Straight Connector 172"/>
                      <p:cNvCxnSpPr/>
                      <p:nvPr/>
                    </p:nvCxnSpPr>
                    <p:spPr>
                      <a:xfrm flipV="1">
                        <a:off x="365501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/>
                      <p:cNvCxnSpPr/>
                      <p:nvPr/>
                    </p:nvCxnSpPr>
                    <p:spPr>
                      <a:xfrm flipV="1">
                        <a:off x="377644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 flipV="1">
                        <a:off x="389539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flipV="1">
                        <a:off x="401682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76"/>
                      <p:cNvCxnSpPr/>
                      <p:nvPr/>
                    </p:nvCxnSpPr>
                    <p:spPr>
                      <a:xfrm flipV="1">
                        <a:off x="413781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flipV="1">
                        <a:off x="425924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 flipV="1">
                        <a:off x="4378193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flipV="1">
                        <a:off x="4499618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 flipV="1">
                        <a:off x="4623087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flipV="1">
                        <a:off x="4744512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flipV="1">
                        <a:off x="486346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flipV="1">
                        <a:off x="498488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flipV="1">
                        <a:off x="510588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flipV="1">
                        <a:off x="522730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flipV="1">
                        <a:off x="534626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flipV="1">
                        <a:off x="546768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4572107" y="2684350"/>
                      <a:ext cx="1963562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4582432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6535669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4251391" y="3396736"/>
                    <a:ext cx="733716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1576377" y="3396736"/>
                    <a:ext cx="7130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>
                    <a:off x="6948669" y="3396736"/>
                    <a:ext cx="7130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285750" y="2940108"/>
                  <a:ext cx="3820583" cy="60707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85750" y="3547178"/>
                  <a:ext cx="0" cy="118523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475262" y="2940108"/>
                  <a:ext cx="1463983" cy="7151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7939245" y="3670037"/>
                  <a:ext cx="0" cy="106237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/>
                <p:cNvSpPr txBox="1"/>
                <p:nvPr/>
              </p:nvSpPr>
              <p:spPr>
                <a:xfrm>
                  <a:off x="452745" y="4671889"/>
                  <a:ext cx="745423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7197821" y="4671889"/>
                  <a:ext cx="745423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057124" y="4671889"/>
                  <a:ext cx="745423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24s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5388601" y="4671889"/>
                  <a:ext cx="745423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24s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3863930" y="1325878"/>
                  <a:ext cx="852935" cy="386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4:55</a:t>
                  </a:r>
                  <a:endParaRPr lang="en-US" sz="32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412921" y="4772960"/>
                  <a:ext cx="69458" cy="271931"/>
                </a:xfrm>
                <a:prstGeom prst="line">
                  <a:avLst/>
                </a:prstGeom>
                <a:ln w="9525" cmpd="sng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482379" y="4772960"/>
                  <a:ext cx="200202" cy="271931"/>
                </a:xfrm>
                <a:prstGeom prst="line">
                  <a:avLst/>
                </a:prstGeom>
                <a:ln w="9525" cmpd="sng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162"/>
                <p:cNvSpPr txBox="1"/>
                <p:nvPr/>
              </p:nvSpPr>
              <p:spPr>
                <a:xfrm>
                  <a:off x="1623765" y="4909369"/>
                  <a:ext cx="470668" cy="223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spc="-15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0.5s</a:t>
                  </a:r>
                  <a:endParaRPr lang="en-US" sz="1600" spc="-1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1" name="TextBox 140"/>
              <p:cNvSpPr txBox="1"/>
              <p:nvPr/>
            </p:nvSpPr>
            <p:spPr>
              <a:xfrm>
                <a:off x="3793925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Type Shape</a:t>
                </a:r>
                <a:endParaRPr lang="en-US" sz="1400" spc="-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206733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Trace</a:t>
                </a:r>
              </a:p>
              <a:p>
                <a:r>
                  <a:rPr lang="en-US" sz="1400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spc="-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629399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</a:t>
                </a:r>
              </a:p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988198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</a:t>
                </a:r>
              </a:p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429649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</a:t>
                </a:r>
              </a:p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809872" y="12315770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</a:t>
                </a:r>
              </a:p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2190864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</a:p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602415" y="1231465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  Shape</a:t>
                </a:r>
                <a:endParaRPr lang="en-US" sz="1400" spc="-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25687326" y="21298152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-15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1.0s</a:t>
              </a:r>
              <a:endParaRPr lang="en-US" sz="1600" spc="-1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Content Placeholder 4"/>
          <p:cNvSpPr txBox="1">
            <a:spLocks/>
          </p:cNvSpPr>
          <p:nvPr/>
        </p:nvSpPr>
        <p:spPr>
          <a:xfrm>
            <a:off x="19494844" y="30170986"/>
            <a:ext cx="28876752" cy="5490614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pc="-150" dirty="0" smtClean="0"/>
              <a:t>Discussion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pc="-150" dirty="0" smtClean="0"/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1511644" y="10266110"/>
            <a:ext cx="1710491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19865052" y="31851600"/>
            <a:ext cx="2812694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2" name="Picture 111" descr="shapeimag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865" y="1104901"/>
            <a:ext cx="2578100" cy="4203700"/>
          </a:xfrm>
          <a:prstGeom prst="rect">
            <a:avLst/>
          </a:prstGeom>
        </p:spPr>
      </p:pic>
      <p:pic>
        <p:nvPicPr>
          <p:cNvPr id="115" name="Picture 114" descr="droppedImage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399" y="1092199"/>
            <a:ext cx="2551201" cy="2260601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36347400" y="35773268"/>
            <a:ext cx="12083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bg1"/>
                </a:solidFill>
                <a:latin typeface="Arial"/>
                <a:cs typeface="Arial"/>
              </a:rPr>
              <a:t>Thank you to members of the CAN lab, PAN lab, and the Psychology Writing Group!</a:t>
            </a:r>
            <a:endParaRPr lang="en-US" sz="28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" name="Picture 17" descr="trainingCha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3" y="29494696"/>
            <a:ext cx="7620864" cy="5688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39459244" y="17920217"/>
            <a:ext cx="8902246" cy="8217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-150" dirty="0">
                <a:solidFill>
                  <a:srgbClr val="0000FF"/>
                </a:solidFill>
              </a:rPr>
              <a:t>3</a:t>
            </a:r>
            <a:r>
              <a:rPr lang="en-US" sz="4400" b="1" spc="-150" dirty="0" smtClean="0">
                <a:solidFill>
                  <a:srgbClr val="0000FF"/>
                </a:solidFill>
              </a:rPr>
              <a:t>: Stimulus form</a:t>
            </a:r>
          </a:p>
          <a:p>
            <a:r>
              <a:rPr lang="en-US" sz="4400" spc="-150" dirty="0" smtClean="0"/>
              <a:t>Learning</a:t>
            </a:r>
            <a:r>
              <a:rPr lang="en-US" sz="4400" b="1" spc="-150" dirty="0" smtClean="0"/>
              <a:t> letters</a:t>
            </a:r>
            <a:r>
              <a:rPr lang="en-US" sz="4400" spc="-150" dirty="0" smtClean="0"/>
              <a:t>, </a:t>
            </a:r>
          </a:p>
          <a:p>
            <a:r>
              <a:rPr lang="en-US" sz="4400" spc="-150" dirty="0" smtClean="0"/>
              <a:t>not shapes, </a:t>
            </a:r>
          </a:p>
          <a:p>
            <a:r>
              <a:rPr lang="en-US" sz="4400" spc="-150" dirty="0" smtClean="0"/>
              <a:t>through printing </a:t>
            </a:r>
          </a:p>
          <a:p>
            <a:r>
              <a:rPr lang="en-US" sz="4400" spc="-150" dirty="0" smtClean="0"/>
              <a:t>promotes an</a:t>
            </a:r>
          </a:p>
          <a:p>
            <a:r>
              <a:rPr lang="en-US" sz="4400" spc="-150" dirty="0" smtClean="0"/>
              <a:t>increase in synchronous activity </a:t>
            </a:r>
          </a:p>
          <a:p>
            <a:r>
              <a:rPr lang="en-US" sz="4400" spc="-150" dirty="0" smtClean="0"/>
              <a:t>between L </a:t>
            </a:r>
            <a:r>
              <a:rPr lang="en-US" sz="4400" spc="-150" dirty="0" err="1" smtClean="0"/>
              <a:t>FuG</a:t>
            </a:r>
            <a:r>
              <a:rPr lang="en-US" sz="4400" spc="-150" dirty="0" smtClean="0"/>
              <a:t> &amp; L MFG/L IFG </a:t>
            </a:r>
          </a:p>
          <a:p>
            <a:r>
              <a:rPr lang="en-US" sz="4400" spc="-150" dirty="0" smtClean="0"/>
              <a:t>during letter perception. Learning</a:t>
            </a:r>
            <a:r>
              <a:rPr lang="en-US" sz="4400" b="1" spc="-150" dirty="0" smtClean="0"/>
              <a:t> </a:t>
            </a:r>
          </a:p>
          <a:p>
            <a:r>
              <a:rPr lang="en-US" sz="4400" b="1" spc="-150" dirty="0" smtClean="0"/>
              <a:t>shapes</a:t>
            </a:r>
            <a:r>
              <a:rPr lang="en-US" sz="4400" spc="-150" dirty="0" smtClean="0"/>
              <a:t>, not letters</a:t>
            </a:r>
            <a:r>
              <a:rPr lang="en-US" sz="4400" spc="-150" dirty="0"/>
              <a:t>, </a:t>
            </a:r>
            <a:r>
              <a:rPr lang="en-US" sz="4400" spc="-150" dirty="0" smtClean="0"/>
              <a:t>through printing </a:t>
            </a:r>
          </a:p>
          <a:p>
            <a:r>
              <a:rPr lang="en-US" sz="4400" spc="-150" dirty="0" smtClean="0"/>
              <a:t>promotes an increase in synchronous </a:t>
            </a:r>
          </a:p>
          <a:p>
            <a:r>
              <a:rPr lang="en-US" sz="4400" spc="-150" dirty="0" smtClean="0"/>
              <a:t>activity between R </a:t>
            </a:r>
            <a:r>
              <a:rPr lang="en-US" sz="4400" spc="-150" dirty="0" err="1" smtClean="0"/>
              <a:t>FuG</a:t>
            </a:r>
            <a:r>
              <a:rPr lang="en-US" sz="4400" spc="-150" dirty="0" smtClean="0"/>
              <a:t> &amp; L MFG and </a:t>
            </a:r>
          </a:p>
          <a:p>
            <a:r>
              <a:rPr lang="en-US" sz="4400" spc="-150" dirty="0" smtClean="0"/>
              <a:t>ACC during shape perception.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9778396" y="17908250"/>
            <a:ext cx="1038444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-150" dirty="0">
                <a:solidFill>
                  <a:srgbClr val="008000"/>
                </a:solidFill>
              </a:rPr>
              <a:t>1</a:t>
            </a:r>
            <a:r>
              <a:rPr lang="en-US" sz="4400" b="1" spc="-150" dirty="0" smtClean="0">
                <a:solidFill>
                  <a:srgbClr val="008000"/>
                </a:solidFill>
              </a:rPr>
              <a:t>: </a:t>
            </a:r>
            <a:r>
              <a:rPr lang="en-US" sz="4400" b="1" spc="-150" dirty="0">
                <a:solidFill>
                  <a:srgbClr val="008000"/>
                </a:solidFill>
              </a:rPr>
              <a:t>P</a:t>
            </a:r>
            <a:r>
              <a:rPr lang="en-US" sz="4400" b="1" spc="-150" dirty="0" smtClean="0">
                <a:solidFill>
                  <a:srgbClr val="008000"/>
                </a:solidFill>
              </a:rPr>
              <a:t>ractice</a:t>
            </a:r>
          </a:p>
          <a:p>
            <a:r>
              <a:rPr lang="en-US" sz="4400" spc="-150" dirty="0" smtClean="0"/>
              <a:t>Learning letters through </a:t>
            </a:r>
          </a:p>
          <a:p>
            <a:r>
              <a:rPr lang="en-US" sz="4400" b="1" spc="-150" dirty="0" smtClean="0"/>
              <a:t>any motor activity </a:t>
            </a:r>
            <a:r>
              <a:rPr lang="en-US" sz="4400" spc="-150" dirty="0" smtClean="0"/>
              <a:t>promotes an increase in </a:t>
            </a:r>
          </a:p>
          <a:p>
            <a:r>
              <a:rPr lang="en-US" sz="4400" spc="-150" dirty="0" smtClean="0"/>
              <a:t>synchronous activity between</a:t>
            </a:r>
          </a:p>
          <a:p>
            <a:r>
              <a:rPr lang="en-US" sz="4400" spc="-150" dirty="0" smtClean="0"/>
              <a:t>L </a:t>
            </a:r>
            <a:r>
              <a:rPr lang="en-US" sz="4400" spc="-150" dirty="0" err="1" smtClean="0"/>
              <a:t>FuG</a:t>
            </a:r>
            <a:r>
              <a:rPr lang="en-US" sz="4400" spc="-150" dirty="0" smtClean="0"/>
              <a:t> &amp; R IPS/IPL and an </a:t>
            </a:r>
          </a:p>
          <a:p>
            <a:r>
              <a:rPr lang="en-US" sz="4400" spc="-150" dirty="0" smtClean="0"/>
              <a:t>increase in synchronous activity between </a:t>
            </a:r>
          </a:p>
          <a:p>
            <a:r>
              <a:rPr lang="en-US" sz="4400" spc="-150" dirty="0" smtClean="0"/>
              <a:t>R </a:t>
            </a:r>
            <a:r>
              <a:rPr lang="en-US" sz="4400" spc="-150" dirty="0" err="1" smtClean="0"/>
              <a:t>FuG</a:t>
            </a:r>
            <a:r>
              <a:rPr lang="en-US" sz="4400" spc="-150" dirty="0" smtClean="0"/>
              <a:t> &amp; R </a:t>
            </a:r>
            <a:r>
              <a:rPr lang="en-US" sz="4400" spc="-150" dirty="0" err="1" smtClean="0"/>
              <a:t>cuneus</a:t>
            </a:r>
            <a:r>
              <a:rPr lang="en-US" sz="4400" spc="-150" dirty="0" smtClean="0"/>
              <a:t> during letter perception.</a:t>
            </a:r>
          </a:p>
        </p:txBody>
      </p:sp>
      <p:cxnSp>
        <p:nvCxnSpPr>
          <p:cNvPr id="298" name="Straight Connector 297"/>
          <p:cNvCxnSpPr/>
          <p:nvPr/>
        </p:nvCxnSpPr>
        <p:spPr bwMode="auto">
          <a:xfrm flipH="1">
            <a:off x="29327315" y="22977925"/>
            <a:ext cx="0" cy="570197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20714042" y="22815389"/>
            <a:ext cx="27135116" cy="6218065"/>
            <a:chOff x="25608143" y="24343060"/>
            <a:chExt cx="6366369" cy="2345430"/>
          </a:xfrm>
        </p:grpSpPr>
        <p:sp>
          <p:nvSpPr>
            <p:cNvPr id="237" name="TextBox 236"/>
            <p:cNvSpPr txBox="1"/>
            <p:nvPr/>
          </p:nvSpPr>
          <p:spPr>
            <a:xfrm>
              <a:off x="30043705" y="25633048"/>
              <a:ext cx="1930807" cy="1055442"/>
            </a:xfrm>
            <a:prstGeom prst="rect">
              <a:avLst/>
            </a:prstGeom>
            <a:solidFill>
              <a:srgbClr val="3366FF">
                <a:alpha val="57000"/>
              </a:srgb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</a:rPr>
                <a:t>					</a:t>
              </a:r>
              <a:r>
                <a:rPr kumimoji="0" lang="en-US" sz="5400" b="0" i="0" u="none" strike="noStrike" kern="0" cap="none" spc="-15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54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</a:rPr>
                <a:t>Premotor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kern="0" spc="-150" dirty="0" smtClean="0">
                  <a:solidFill>
                    <a:srgbClr val="0000FF"/>
                  </a:solidFill>
                  <a:latin typeface="+mj-lt"/>
                </a:rPr>
                <a:t>~s</a:t>
              </a:r>
              <a:r>
                <a:rPr kumimoji="0" lang="en-US" sz="44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</a:rPr>
                <a:t>timulus</a:t>
              </a:r>
              <a:r>
                <a:rPr kumimoji="0" lang="en-US" sz="44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</a:rPr>
                <a:t> form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	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5608143" y="24343060"/>
              <a:ext cx="1716273" cy="1055442"/>
            </a:xfrm>
            <a:prstGeom prst="rect">
              <a:avLst/>
            </a:prstGeom>
            <a:solidFill>
              <a:srgbClr val="72A376">
                <a:lumMod val="60000"/>
                <a:lumOff val="40000"/>
                <a:alpha val="47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kern="0" spc="-150" dirty="0" err="1" smtClean="0">
                  <a:solidFill>
                    <a:srgbClr val="008000"/>
                  </a:solidFill>
                  <a:latin typeface="+mj-lt"/>
                </a:rPr>
                <a:t>Visuospatial</a:t>
              </a:r>
              <a:endParaRPr lang="en-US" sz="5400" kern="0" spc="-150" dirty="0" smtClean="0">
                <a:solidFill>
                  <a:srgbClr val="008000"/>
                </a:solidFill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kern="0" spc="-150" dirty="0" smtClean="0">
                  <a:solidFill>
                    <a:srgbClr val="008000"/>
                  </a:solidFill>
                  <a:latin typeface="+mj-lt"/>
                </a:rPr>
                <a:t>~practice</a:t>
              </a:r>
              <a:endPara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7874083" y="24343062"/>
              <a:ext cx="1930807" cy="105544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8000"/>
              </a:schemeClr>
            </a:solidFill>
            <a:ln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+mj-lt"/>
                </a:rPr>
                <a:t>Sensorimotor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+mj-lt"/>
                </a:rPr>
                <a:t>~printing experience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40" name="Straight Connector 239"/>
            <p:cNvCxnSpPr>
              <a:stCxn id="259" idx="0"/>
              <a:endCxn id="254" idx="1"/>
            </p:cNvCxnSpPr>
            <p:nvPr/>
          </p:nvCxnSpPr>
          <p:spPr>
            <a:xfrm flipV="1">
              <a:off x="27222774" y="25842562"/>
              <a:ext cx="2908426" cy="288888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41" name="Straight Connector 240"/>
            <p:cNvCxnSpPr>
              <a:stCxn id="259" idx="0"/>
              <a:endCxn id="253" idx="2"/>
            </p:cNvCxnSpPr>
            <p:nvPr/>
          </p:nvCxnSpPr>
          <p:spPr>
            <a:xfrm flipV="1">
              <a:off x="27222774" y="25752039"/>
              <a:ext cx="763140" cy="379411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42" name="Straight Connector 241"/>
            <p:cNvCxnSpPr>
              <a:stCxn id="259" idx="0"/>
              <a:endCxn id="252" idx="2"/>
            </p:cNvCxnSpPr>
            <p:nvPr/>
          </p:nvCxnSpPr>
          <p:spPr>
            <a:xfrm flipV="1">
              <a:off x="27222774" y="25752039"/>
              <a:ext cx="51807" cy="379411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45" name="Straight Connector 244"/>
            <p:cNvCxnSpPr>
              <a:stCxn id="258" idx="0"/>
              <a:endCxn id="255" idx="1"/>
            </p:cNvCxnSpPr>
            <p:nvPr/>
          </p:nvCxnSpPr>
          <p:spPr>
            <a:xfrm>
              <a:off x="28010357" y="26131450"/>
              <a:ext cx="2120881" cy="142025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46" name="Straight Connector 245"/>
            <p:cNvCxnSpPr>
              <a:stCxn id="258" idx="0"/>
              <a:endCxn id="254" idx="1"/>
            </p:cNvCxnSpPr>
            <p:nvPr/>
          </p:nvCxnSpPr>
          <p:spPr>
            <a:xfrm flipV="1">
              <a:off x="28010357" y="25842562"/>
              <a:ext cx="2120843" cy="288888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49" name="Straight Connector 248"/>
            <p:cNvCxnSpPr>
              <a:stCxn id="258" idx="0"/>
              <a:endCxn id="256" idx="2"/>
            </p:cNvCxnSpPr>
            <p:nvPr/>
          </p:nvCxnSpPr>
          <p:spPr>
            <a:xfrm flipV="1">
              <a:off x="28010357" y="24634268"/>
              <a:ext cx="1423173" cy="1497182"/>
            </a:xfrm>
            <a:prstGeom prst="line">
              <a:avLst/>
            </a:prstGeom>
            <a:noFill/>
            <a:ln w="19050" cap="flat" cmpd="sng" algn="ctr">
              <a:solidFill>
                <a:srgbClr val="660066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50" name="Straight Connector 249"/>
            <p:cNvCxnSpPr>
              <a:stCxn id="258" idx="0"/>
              <a:endCxn id="257" idx="2"/>
            </p:cNvCxnSpPr>
            <p:nvPr/>
          </p:nvCxnSpPr>
          <p:spPr>
            <a:xfrm flipV="1">
              <a:off x="28010357" y="25001243"/>
              <a:ext cx="1423173" cy="1130207"/>
            </a:xfrm>
            <a:prstGeom prst="line">
              <a:avLst/>
            </a:prstGeom>
            <a:noFill/>
            <a:ln w="19050" cap="flat" cmpd="sng" algn="ctr">
              <a:solidFill>
                <a:srgbClr val="660066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cxnSp>
          <p:nvCxnSpPr>
            <p:cNvPr id="251" name="Straight Connector 250"/>
            <p:cNvCxnSpPr>
              <a:stCxn id="258" idx="0"/>
              <a:endCxn id="262" idx="2"/>
            </p:cNvCxnSpPr>
            <p:nvPr/>
          </p:nvCxnSpPr>
          <p:spPr>
            <a:xfrm flipH="1" flipV="1">
              <a:off x="26937145" y="24644193"/>
              <a:ext cx="1073212" cy="1487257"/>
            </a:xfrm>
            <a:prstGeom prst="line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sp>
          <p:nvSpPr>
            <p:cNvPr id="253" name="TextBox 252"/>
            <p:cNvSpPr txBox="1"/>
            <p:nvPr/>
          </p:nvSpPr>
          <p:spPr>
            <a:xfrm>
              <a:off x="27664130" y="25545094"/>
              <a:ext cx="643566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</a:t>
              </a: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ACC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30131200" y="25739090"/>
              <a:ext cx="643602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 MFG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0131238" y="26170003"/>
              <a:ext cx="643602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 IFG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9111747" y="24436911"/>
              <a:ext cx="643566" cy="197357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 </a:t>
              </a:r>
              <a:r>
                <a:rPr kumimoji="0" lang="en-US" sz="28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PrG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9111747" y="24803886"/>
              <a:ext cx="643566" cy="197357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 </a:t>
              </a:r>
              <a:r>
                <a:rPr kumimoji="0" lang="en-US" sz="28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PoG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27816042" y="26131450"/>
              <a:ext cx="388631" cy="2960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80000"/>
                  </a:schemeClr>
                </a:gs>
                <a:gs pos="35000">
                  <a:schemeClr val="accent4">
                    <a:tint val="37000"/>
                    <a:satMod val="300000"/>
                    <a:alpha val="80000"/>
                  </a:schemeClr>
                </a:gs>
                <a:gs pos="100000">
                  <a:schemeClr val="accent4">
                    <a:tint val="15000"/>
                    <a:satMod val="350000"/>
                    <a:alpha val="8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 </a:t>
              </a:r>
              <a:r>
                <a:rPr kumimoji="0" lang="en-US" sz="44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FuG</a:t>
              </a:r>
              <a:endParaRPr kumimoji="0" lang="en-US" sz="4400" b="0" i="0" u="none" strike="noStrike" kern="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7017469" y="26131450"/>
              <a:ext cx="410609" cy="2960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80000"/>
                  </a:schemeClr>
                </a:gs>
                <a:gs pos="35000">
                  <a:schemeClr val="accent4">
                    <a:tint val="37000"/>
                    <a:satMod val="300000"/>
                    <a:alpha val="80000"/>
                  </a:schemeClr>
                </a:gs>
                <a:gs pos="100000">
                  <a:schemeClr val="accent4">
                    <a:tint val="15000"/>
                    <a:satMod val="350000"/>
                    <a:alpha val="8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 </a:t>
              </a:r>
              <a:r>
                <a:rPr kumimoji="0" lang="en-US" sz="44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FuG</a:t>
              </a:r>
              <a:endParaRPr kumimoji="0" lang="en-US" sz="4400" b="0" i="0" u="none" strike="noStrike" kern="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61" name="Straight Connector 260"/>
            <p:cNvCxnSpPr>
              <a:stCxn id="259" idx="0"/>
              <a:endCxn id="260" idx="2"/>
            </p:cNvCxnSpPr>
            <p:nvPr/>
          </p:nvCxnSpPr>
          <p:spPr>
            <a:xfrm flipH="1" flipV="1">
              <a:off x="26937145" y="25010831"/>
              <a:ext cx="285628" cy="1120619"/>
            </a:xfrm>
            <a:prstGeom prst="line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</p:cxnSp>
        <p:sp>
          <p:nvSpPr>
            <p:cNvPr id="260" name="TextBox 259"/>
            <p:cNvSpPr txBox="1"/>
            <p:nvPr/>
          </p:nvSpPr>
          <p:spPr>
            <a:xfrm>
              <a:off x="26615344" y="24803886"/>
              <a:ext cx="643602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 </a:t>
              </a:r>
              <a:r>
                <a:rPr kumimoji="0" lang="en-US" sz="28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cuneus</a:t>
              </a: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6615344" y="24437248"/>
              <a:ext cx="643602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 IPS/IPL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6952798" y="25545094"/>
              <a:ext cx="643566" cy="206945"/>
            </a:xfrm>
            <a:prstGeom prst="rect">
              <a:avLst/>
            </a:prstGeom>
            <a:solidFill>
              <a:srgbClr val="DFD9BD"/>
            </a:solidFill>
            <a:ln w="19050" cap="flat" cmpd="sng" algn="ctr">
              <a:solidFill>
                <a:srgbClr val="A8CDD7"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-15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 ACC</a:t>
              </a:r>
              <a:endPara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19799644" y="28576250"/>
            <a:ext cx="29120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After handwriting practice, letter perception is supported by a set of </a:t>
            </a:r>
            <a:r>
              <a:rPr lang="en-US" sz="4400" spc="-150" dirty="0" err="1" smtClean="0">
                <a:solidFill>
                  <a:srgbClr val="000000"/>
                </a:solidFill>
                <a:latin typeface="Arial"/>
              </a:rPr>
              <a:t>visuospatial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, </a:t>
            </a:r>
          </a:p>
          <a:p>
            <a:pPr lvl="0"/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sensorimotor, and premotor areas that function synchronously with letter perception areas. 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19897797" y="33638086"/>
            <a:ext cx="1846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4400" spc="-150" dirty="0" smtClean="0">
              <a:solidFill>
                <a:srgbClr val="000000"/>
              </a:solidFill>
              <a:latin typeface="Arial"/>
            </a:endParaRPr>
          </a:p>
          <a:p>
            <a:pPr lvl="0"/>
            <a:endParaRPr lang="en-US" sz="4400" spc="-150" dirty="0">
              <a:solidFill>
                <a:srgbClr val="000000"/>
              </a:solidFill>
              <a:latin typeface="Arial"/>
            </a:endParaRPr>
          </a:p>
          <a:p>
            <a:pPr lvl="0"/>
            <a:endParaRPr lang="en-US" sz="4400" spc="-1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9944970" y="31941249"/>
            <a:ext cx="28794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sz="4400" spc="-150" dirty="0">
                <a:solidFill>
                  <a:srgbClr val="000000"/>
                </a:solidFill>
                <a:latin typeface="Arial"/>
              </a:rPr>
              <a:t>Handwriting letters promotes 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neural characteristics </a:t>
            </a:r>
            <a:r>
              <a:rPr lang="en-US" sz="4400" b="1" spc="-150" dirty="0" smtClean="0">
                <a:solidFill>
                  <a:srgbClr val="000000"/>
                </a:solidFill>
                <a:latin typeface="Arial"/>
              </a:rPr>
              <a:t>indicative of maturing letter </a:t>
            </a:r>
            <a:r>
              <a:rPr lang="en-US" sz="4400" b="1" spc="-150" dirty="0">
                <a:solidFill>
                  <a:srgbClr val="000000"/>
                </a:solidFill>
                <a:latin typeface="Arial"/>
              </a:rPr>
              <a:t>perception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, such 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as 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functional connectivity between visual 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and motor 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regions and 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left lateralization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71500" lvl="0" indent="-571500">
              <a:buFont typeface="Arial"/>
              <a:buChar char="•"/>
            </a:pP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Functional connections appear to </a:t>
            </a:r>
            <a:r>
              <a:rPr lang="en-US" sz="4400" b="1" spc="-150" dirty="0" smtClean="0">
                <a:solidFill>
                  <a:srgbClr val="000000"/>
                </a:solidFill>
                <a:latin typeface="Arial"/>
              </a:rPr>
              <a:t>reflect aspects of letter learning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. Parietal involvement may be due to spatial processing, sensorimotor may be due to the use of motor plans, and premotor may be due to retrieval of letter form.</a:t>
            </a:r>
          </a:p>
          <a:p>
            <a:pPr marL="571500" lvl="0" indent="-571500">
              <a:buFont typeface="Arial"/>
              <a:buChar char="•"/>
            </a:pPr>
            <a:r>
              <a:rPr lang="en-US" sz="4400" b="1" spc="-150" dirty="0" smtClean="0">
                <a:solidFill>
                  <a:srgbClr val="000000"/>
                </a:solidFill>
                <a:latin typeface="Arial"/>
              </a:rPr>
              <a:t>Future studies 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will investigate the neural correlates during letter writing in adults and preliterate children.</a:t>
            </a:r>
            <a:endParaRPr lang="en-US" sz="4400" spc="-1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13398844" y="16897596"/>
            <a:ext cx="5571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/>
              <a:t>Adult letter </a:t>
            </a:r>
            <a:r>
              <a:rPr lang="en-US" sz="4400" spc="-150" dirty="0" smtClean="0"/>
              <a:t>perception</a:t>
            </a:r>
            <a:r>
              <a:rPr lang="en-US" sz="4400" spc="-150" baseline="30000" dirty="0" smtClean="0"/>
              <a:t>4</a:t>
            </a:r>
            <a:r>
              <a:rPr lang="en-US" sz="4400" spc="-150" dirty="0" smtClean="0"/>
              <a:t>:</a:t>
            </a:r>
            <a:endParaRPr lang="en-US" sz="4400" dirty="0"/>
          </a:p>
        </p:txBody>
      </p:sp>
      <p:sp>
        <p:nvSpPr>
          <p:cNvPr id="411" name="TextBox 410"/>
          <p:cNvSpPr txBox="1"/>
          <p:nvPr/>
        </p:nvSpPr>
        <p:spPr>
          <a:xfrm>
            <a:off x="14526334" y="12628310"/>
            <a:ext cx="4454615" cy="3108544"/>
          </a:xfrm>
          <a:prstGeom prst="rect">
            <a:avLst/>
          </a:prstGeom>
          <a:solidFill>
            <a:srgbClr val="DFD9BD"/>
          </a:solidFill>
          <a:ln w="19050" cap="flat" cmpd="sng" algn="ctr">
            <a:solidFill>
              <a:srgbClr val="A8CDD7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kern="0" noProof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Typical brain areas: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fusiform </a:t>
            </a:r>
            <a:r>
              <a:rPr lang="en-US" sz="28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gyrus</a:t>
            </a:r>
            <a:r>
              <a:rPr lang="en-US" sz="28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28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FuG</a:t>
            </a:r>
            <a:r>
              <a:rPr lang="en-US" sz="28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</a:t>
            </a: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rgbClr val="800000"/>
                </a:solidFill>
                <a:latin typeface="Arial"/>
                <a:cs typeface="Arial"/>
              </a:rPr>
              <a:t>precentral</a:t>
            </a:r>
            <a:r>
              <a:rPr lang="en-US" sz="2800" kern="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800000"/>
                </a:solidFill>
                <a:latin typeface="Arial"/>
                <a:cs typeface="Arial"/>
              </a:rPr>
              <a:t>gyrus</a:t>
            </a:r>
            <a:r>
              <a:rPr lang="en-US" sz="2800" kern="0" dirty="0" smtClean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en-US" sz="2800" kern="0" dirty="0" err="1" smtClean="0">
                <a:solidFill>
                  <a:srgbClr val="800000"/>
                </a:solidFill>
                <a:latin typeface="Arial"/>
                <a:cs typeface="Arial"/>
              </a:rPr>
              <a:t>PrG</a:t>
            </a:r>
            <a:r>
              <a:rPr lang="en-US" sz="2800" kern="0" dirty="0" smtClean="0">
                <a:solidFill>
                  <a:srgbClr val="800000"/>
                </a:solidFill>
                <a:latin typeface="Arial"/>
                <a:cs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"/>
                <a:cs typeface="Arial"/>
              </a:rPr>
              <a:t>inferior frontal </a:t>
            </a:r>
            <a:r>
              <a:rPr lang="en-US" sz="2800" kern="0" dirty="0" err="1" smtClean="0">
                <a:solidFill>
                  <a:srgbClr val="0000FF"/>
                </a:solidFill>
                <a:latin typeface="Arial"/>
                <a:cs typeface="Arial"/>
              </a:rPr>
              <a:t>gyrus</a:t>
            </a:r>
            <a:r>
              <a:rPr lang="en-US" sz="2800" kern="0" dirty="0" smtClean="0">
                <a:solidFill>
                  <a:srgbClr val="0000FF"/>
                </a:solidFill>
                <a:latin typeface="Arial"/>
                <a:cs typeface="Arial"/>
              </a:rPr>
              <a:t> (IFG)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rgbClr val="8EB4DA"/>
                </a:solidFill>
                <a:latin typeface="Arial"/>
                <a:cs typeface="Arial"/>
              </a:rPr>
              <a:t>middle frontal </a:t>
            </a:r>
            <a:r>
              <a:rPr lang="en-US" sz="2800" kern="0" dirty="0" err="1" smtClean="0">
                <a:solidFill>
                  <a:srgbClr val="8EB4DA"/>
                </a:solidFill>
                <a:latin typeface="Arial"/>
                <a:cs typeface="Arial"/>
              </a:rPr>
              <a:t>gyrus</a:t>
            </a:r>
            <a:r>
              <a:rPr lang="en-US" sz="2800" kern="0" dirty="0" smtClean="0">
                <a:solidFill>
                  <a:srgbClr val="8EB4DA"/>
                </a:solidFill>
                <a:latin typeface="Arial"/>
                <a:cs typeface="Arial"/>
              </a:rPr>
              <a:t> (MFG)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rgbClr val="008000"/>
                </a:solidFill>
                <a:latin typeface="Arial"/>
                <a:cs typeface="Arial"/>
              </a:rPr>
              <a:t>inferior parietal lobe (IPL)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solidFill>
                  <a:srgbClr val="AAC867"/>
                </a:solidFill>
                <a:latin typeface="Arial"/>
                <a:cs typeface="Arial"/>
              </a:rPr>
              <a:t>cuneus</a:t>
            </a:r>
            <a:endParaRPr lang="en-US" sz="2800" kern="0" dirty="0">
              <a:solidFill>
                <a:srgbClr val="AAC867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3017149"/>
            <a:ext cx="1706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Other regions of interest: </a:t>
            </a:r>
            <a:r>
              <a:rPr lang="en-US" sz="2800" dirty="0" err="1" smtClean="0"/>
              <a:t>postcentral</a:t>
            </a:r>
            <a:r>
              <a:rPr lang="en-US" sz="2800" dirty="0" smtClean="0"/>
              <a:t> </a:t>
            </a:r>
            <a:r>
              <a:rPr lang="en-US" sz="2800" dirty="0" err="1" smtClean="0"/>
              <a:t>gyrus</a:t>
            </a:r>
            <a:r>
              <a:rPr lang="en-US" sz="2800" dirty="0" smtClean="0"/>
              <a:t> (</a:t>
            </a:r>
            <a:r>
              <a:rPr lang="en-US" sz="2800" dirty="0" err="1" smtClean="0"/>
              <a:t>PoG</a:t>
            </a:r>
            <a:r>
              <a:rPr lang="en-US" sz="2800" dirty="0" smtClean="0"/>
              <a:t>), </a:t>
            </a:r>
            <a:r>
              <a:rPr lang="en-US" sz="2800" dirty="0" err="1" smtClean="0"/>
              <a:t>intraparietal</a:t>
            </a:r>
            <a:r>
              <a:rPr lang="en-US" sz="2800" dirty="0" smtClean="0"/>
              <a:t> sulcus (IPS), anterior cingulate </a:t>
            </a:r>
            <a:r>
              <a:rPr lang="en-US" sz="2800" dirty="0" err="1" smtClean="0"/>
              <a:t>gyrus</a:t>
            </a:r>
            <a:r>
              <a:rPr lang="en-US" sz="2800" dirty="0" smtClean="0"/>
              <a:t>(ACC).</a:t>
            </a:r>
            <a:endParaRPr lang="en-US" sz="2800" dirty="0"/>
          </a:p>
        </p:txBody>
      </p:sp>
      <p:sp>
        <p:nvSpPr>
          <p:cNvPr id="273" name="TextBox 272"/>
          <p:cNvSpPr txBox="1"/>
          <p:nvPr/>
        </p:nvSpPr>
        <p:spPr>
          <a:xfrm>
            <a:off x="19365249" y="35773268"/>
            <a:ext cx="1482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investigation was supported by the National Institute of Health, T32 Grant # HD 07475.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379044" y="16559042"/>
            <a:ext cx="53387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/>
              <a:t>Child </a:t>
            </a:r>
            <a:r>
              <a:rPr lang="en-US" sz="4400" spc="-150" dirty="0"/>
              <a:t>letter </a:t>
            </a:r>
            <a:r>
              <a:rPr lang="en-US" sz="4400" spc="-150" dirty="0" smtClean="0"/>
              <a:t>perception </a:t>
            </a:r>
          </a:p>
          <a:p>
            <a:r>
              <a:rPr lang="en-US" sz="4400" spc="-150" dirty="0" smtClean="0"/>
              <a:t>after printing practice</a:t>
            </a:r>
            <a:r>
              <a:rPr lang="en-US" sz="4400" spc="-150" baseline="30000" dirty="0" smtClean="0"/>
              <a:t>3</a:t>
            </a:r>
            <a:r>
              <a:rPr lang="en-US" sz="4400" spc="-150" dirty="0" smtClean="0"/>
              <a:t>:</a:t>
            </a:r>
            <a:endParaRPr lang="en-US" sz="4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1439470" y="16897596"/>
            <a:ext cx="5558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/>
              <a:t>Child </a:t>
            </a:r>
            <a:r>
              <a:rPr lang="en-US" sz="4400" spc="-150" dirty="0"/>
              <a:t>letter </a:t>
            </a:r>
            <a:r>
              <a:rPr lang="en-US" sz="4400" spc="-150" dirty="0" smtClean="0"/>
              <a:t>perception:</a:t>
            </a:r>
            <a:endParaRPr lang="en-US" sz="4400" dirty="0"/>
          </a:p>
        </p:txBody>
      </p:sp>
      <p:grpSp>
        <p:nvGrpSpPr>
          <p:cNvPr id="302" name="Group 301"/>
          <p:cNvGrpSpPr>
            <a:grpSpLocks noChangeAspect="1"/>
          </p:cNvGrpSpPr>
          <p:nvPr/>
        </p:nvGrpSpPr>
        <p:grpSpPr>
          <a:xfrm>
            <a:off x="1613824" y="20175213"/>
            <a:ext cx="3939964" cy="2743200"/>
            <a:chOff x="-20094576" y="21698603"/>
            <a:chExt cx="4586472" cy="3193331"/>
          </a:xfrm>
        </p:grpSpPr>
        <p:sp>
          <p:nvSpPr>
            <p:cNvPr id="7" name="TextBox 6"/>
            <p:cNvSpPr txBox="1"/>
            <p:nvPr/>
          </p:nvSpPr>
          <p:spPr>
            <a:xfrm>
              <a:off x="-19386595" y="24543252"/>
              <a:ext cx="29116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endParaRPr lang="en-US" sz="1600" dirty="0"/>
            </a:p>
          </p:txBody>
        </p:sp>
        <p:pic>
          <p:nvPicPr>
            <p:cNvPr id="22" name="Picture 21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94576" y="21698603"/>
              <a:ext cx="4586472" cy="3193331"/>
            </a:xfrm>
            <a:prstGeom prst="rect">
              <a:avLst/>
            </a:prstGeom>
          </p:spPr>
        </p:pic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2981880" y="17851427"/>
            <a:ext cx="3939964" cy="2743200"/>
            <a:chOff x="-20029672" y="18533803"/>
            <a:chExt cx="4586472" cy="3193331"/>
          </a:xfrm>
        </p:grpSpPr>
        <p:sp>
          <p:nvSpPr>
            <p:cNvPr id="272" name="TextBox 271"/>
            <p:cNvSpPr txBox="1"/>
            <p:nvPr/>
          </p:nvSpPr>
          <p:spPr>
            <a:xfrm>
              <a:off x="-16490995" y="21328968"/>
              <a:ext cx="3328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</a:p>
          </p:txBody>
        </p:sp>
        <p:pic>
          <p:nvPicPr>
            <p:cNvPr id="275" name="Picture 274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029672" y="18533803"/>
              <a:ext cx="4586472" cy="3193331"/>
            </a:xfrm>
            <a:prstGeom prst="rect">
              <a:avLst/>
            </a:prstGeom>
          </p:spPr>
        </p:pic>
      </p:grpSp>
      <p:grpSp>
        <p:nvGrpSpPr>
          <p:cNvPr id="304" name="Group 303"/>
          <p:cNvGrpSpPr>
            <a:grpSpLocks noChangeAspect="1"/>
          </p:cNvGrpSpPr>
          <p:nvPr/>
        </p:nvGrpSpPr>
        <p:grpSpPr>
          <a:xfrm>
            <a:off x="15021480" y="17889765"/>
            <a:ext cx="3939964" cy="2743200"/>
            <a:chOff x="-6705600" y="18572141"/>
            <a:chExt cx="4586472" cy="3193331"/>
          </a:xfrm>
        </p:grpSpPr>
        <p:pic>
          <p:nvPicPr>
            <p:cNvPr id="278" name="Picture 277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705600" y="18572141"/>
              <a:ext cx="4586472" cy="3193331"/>
            </a:xfrm>
            <a:prstGeom prst="rect">
              <a:avLst/>
            </a:prstGeom>
          </p:spPr>
        </p:pic>
        <p:sp>
          <p:nvSpPr>
            <p:cNvPr id="279" name="TextBox 278"/>
            <p:cNvSpPr txBox="1"/>
            <p:nvPr/>
          </p:nvSpPr>
          <p:spPr>
            <a:xfrm>
              <a:off x="-3079795" y="21379764"/>
              <a:ext cx="3328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</a:p>
          </p:txBody>
        </p:sp>
      </p:grpSp>
      <p:grpSp>
        <p:nvGrpSpPr>
          <p:cNvPr id="300" name="Group 299"/>
          <p:cNvGrpSpPr>
            <a:grpSpLocks noChangeAspect="1"/>
          </p:cNvGrpSpPr>
          <p:nvPr/>
        </p:nvGrpSpPr>
        <p:grpSpPr>
          <a:xfrm>
            <a:off x="8773080" y="17933808"/>
            <a:ext cx="3939964" cy="2743200"/>
            <a:chOff x="-13290595" y="18616184"/>
            <a:chExt cx="4586472" cy="3193331"/>
          </a:xfrm>
        </p:grpSpPr>
        <p:sp>
          <p:nvSpPr>
            <p:cNvPr id="271" name="TextBox 270"/>
            <p:cNvSpPr txBox="1"/>
            <p:nvPr/>
          </p:nvSpPr>
          <p:spPr>
            <a:xfrm>
              <a:off x="-9785395" y="21349917"/>
              <a:ext cx="3328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</a:p>
          </p:txBody>
        </p:sp>
        <p:pic>
          <p:nvPicPr>
            <p:cNvPr id="276" name="Picture 275" descr="brain_jon_phillips_03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3290595" y="18616184"/>
              <a:ext cx="4586472" cy="3193331"/>
            </a:xfrm>
            <a:prstGeom prst="rect">
              <a:avLst/>
            </a:prstGeom>
          </p:spPr>
        </p:pic>
        <p:sp>
          <p:nvSpPr>
            <p:cNvPr id="282" name="Oval 281"/>
            <p:cNvSpPr/>
            <p:nvPr/>
          </p:nvSpPr>
          <p:spPr bwMode="auto">
            <a:xfrm>
              <a:off x="-11598955" y="20715546"/>
              <a:ext cx="365760" cy="365760"/>
            </a:xfrm>
            <a:prstGeom prst="ellipse">
              <a:avLst/>
            </a:prstGeom>
            <a:solidFill>
              <a:srgbClr val="000000">
                <a:alpha val="36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-10760755" y="18949414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-10313715" y="20213344"/>
              <a:ext cx="365760" cy="365760"/>
            </a:xfrm>
            <a:prstGeom prst="ellipse">
              <a:avLst/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-12188235" y="19448968"/>
              <a:ext cx="365760" cy="365760"/>
            </a:xfrm>
            <a:prstGeom prst="ellipse">
              <a:avLst/>
            </a:prstGeom>
            <a:solidFill>
              <a:srgbClr val="008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3" name="Group 302"/>
          <p:cNvGrpSpPr>
            <a:grpSpLocks noChangeAspect="1"/>
          </p:cNvGrpSpPr>
          <p:nvPr/>
        </p:nvGrpSpPr>
        <p:grpSpPr>
          <a:xfrm>
            <a:off x="7295347" y="20197094"/>
            <a:ext cx="3939964" cy="2743200"/>
            <a:chOff x="-13465176" y="21720484"/>
            <a:chExt cx="4586472" cy="3193331"/>
          </a:xfrm>
        </p:grpSpPr>
        <p:sp>
          <p:nvSpPr>
            <p:cNvPr id="268" name="TextBox 267"/>
            <p:cNvSpPr txBox="1"/>
            <p:nvPr/>
          </p:nvSpPr>
          <p:spPr>
            <a:xfrm>
              <a:off x="-12833395" y="24543247"/>
              <a:ext cx="29116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endParaRPr lang="en-US" sz="1600" dirty="0"/>
            </a:p>
          </p:txBody>
        </p:sp>
        <p:pic>
          <p:nvPicPr>
            <p:cNvPr id="265" name="Picture 264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65176" y="21720484"/>
              <a:ext cx="4586472" cy="3193331"/>
            </a:xfrm>
            <a:prstGeom prst="rect">
              <a:avLst/>
            </a:prstGeom>
          </p:spPr>
        </p:pic>
        <p:sp>
          <p:nvSpPr>
            <p:cNvPr id="283" name="Oval 282"/>
            <p:cNvSpPr/>
            <p:nvPr/>
          </p:nvSpPr>
          <p:spPr bwMode="auto">
            <a:xfrm>
              <a:off x="-10867435" y="23890620"/>
              <a:ext cx="365760" cy="365760"/>
            </a:xfrm>
            <a:prstGeom prst="ellipse">
              <a:avLst/>
            </a:prstGeom>
            <a:solidFill>
              <a:srgbClr val="000000">
                <a:alpha val="36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-11690395" y="21961047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-12056155" y="23215530"/>
              <a:ext cx="365760" cy="365760"/>
            </a:xfrm>
            <a:prstGeom prst="ellipse">
              <a:avLst/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-10364515" y="22479207"/>
              <a:ext cx="365760" cy="365760"/>
            </a:xfrm>
            <a:prstGeom prst="ellipse">
              <a:avLst/>
            </a:prstGeom>
            <a:solidFill>
              <a:srgbClr val="008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5" name="Group 304"/>
          <p:cNvGrpSpPr>
            <a:grpSpLocks noChangeAspect="1"/>
          </p:cNvGrpSpPr>
          <p:nvPr/>
        </p:nvGrpSpPr>
        <p:grpSpPr>
          <a:xfrm>
            <a:off x="13743728" y="20232575"/>
            <a:ext cx="3939964" cy="2743200"/>
            <a:chOff x="-6680200" y="21755965"/>
            <a:chExt cx="4586472" cy="3193331"/>
          </a:xfrm>
        </p:grpSpPr>
        <p:pic>
          <p:nvPicPr>
            <p:cNvPr id="274" name="Picture 273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80200" y="21755965"/>
              <a:ext cx="4586472" cy="3193331"/>
            </a:xfrm>
            <a:prstGeom prst="rect">
              <a:avLst/>
            </a:prstGeom>
          </p:spPr>
        </p:pic>
        <p:sp>
          <p:nvSpPr>
            <p:cNvPr id="281" name="TextBox 280"/>
            <p:cNvSpPr txBox="1"/>
            <p:nvPr/>
          </p:nvSpPr>
          <p:spPr>
            <a:xfrm>
              <a:off x="-6051595" y="24526371"/>
              <a:ext cx="29116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endParaRPr lang="en-US" sz="1600" dirty="0"/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-4070395" y="23854084"/>
              <a:ext cx="365760" cy="365760"/>
            </a:xfrm>
            <a:prstGeom prst="ellipse">
              <a:avLst/>
            </a:prstGeom>
            <a:solidFill>
              <a:srgbClr val="000000">
                <a:alpha val="36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-4984795" y="22113447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-5274355" y="23215530"/>
              <a:ext cx="365760" cy="365760"/>
            </a:xfrm>
            <a:prstGeom prst="ellipse">
              <a:avLst/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-3521755" y="22573924"/>
              <a:ext cx="365760" cy="365760"/>
            </a:xfrm>
            <a:prstGeom prst="ellipse">
              <a:avLst/>
            </a:prstGeom>
            <a:solidFill>
              <a:srgbClr val="008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-5441995" y="22479207"/>
              <a:ext cx="365760" cy="365760"/>
            </a:xfrm>
            <a:prstGeom prst="ellipse">
              <a:avLst/>
            </a:prstGeom>
            <a:solidFill>
              <a:srgbClr val="8EB4D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-2927187" y="23195210"/>
              <a:ext cx="365760" cy="365760"/>
            </a:xfrm>
            <a:prstGeom prst="ellipse">
              <a:avLst/>
            </a:prstGeom>
            <a:solidFill>
              <a:srgbClr val="AAC867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 flipV="1">
            <a:off x="1511644" y="25429910"/>
            <a:ext cx="17104916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 flipV="1">
            <a:off x="19944130" y="17526000"/>
            <a:ext cx="2812571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0199833" y="17876758"/>
            <a:ext cx="840183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-150" dirty="0">
                <a:solidFill>
                  <a:srgbClr val="800000"/>
                </a:solidFill>
              </a:rPr>
              <a:t>2</a:t>
            </a:r>
            <a:r>
              <a:rPr lang="en-US" sz="4400" b="1" spc="-150" dirty="0" smtClean="0">
                <a:solidFill>
                  <a:srgbClr val="800000"/>
                </a:solidFill>
              </a:rPr>
              <a:t>: Printing experience</a:t>
            </a:r>
          </a:p>
          <a:p>
            <a:r>
              <a:rPr lang="en-US" sz="4400" spc="-150" dirty="0" smtClean="0"/>
              <a:t>Learning letters through </a:t>
            </a:r>
          </a:p>
          <a:p>
            <a:r>
              <a:rPr lang="en-US" sz="4400" b="1" spc="-150" dirty="0" smtClean="0"/>
              <a:t>printing</a:t>
            </a:r>
            <a:r>
              <a:rPr lang="en-US" sz="4400" spc="-150" dirty="0" smtClean="0"/>
              <a:t> promotes </a:t>
            </a:r>
          </a:p>
          <a:p>
            <a:r>
              <a:rPr lang="en-US" sz="4400" spc="-150" dirty="0" smtClean="0"/>
              <a:t>an increase in </a:t>
            </a:r>
          </a:p>
          <a:p>
            <a:r>
              <a:rPr lang="en-US" sz="4400" spc="-150" dirty="0" smtClean="0"/>
              <a:t>synchronous activity </a:t>
            </a:r>
          </a:p>
          <a:p>
            <a:r>
              <a:rPr lang="en-US" sz="4400" spc="-150" dirty="0" smtClean="0"/>
              <a:t>between L </a:t>
            </a:r>
            <a:r>
              <a:rPr lang="en-US" sz="4400" spc="-150" dirty="0" err="1" smtClean="0"/>
              <a:t>FuG</a:t>
            </a:r>
            <a:r>
              <a:rPr lang="en-US" sz="4400" spc="-150" dirty="0" smtClean="0"/>
              <a:t> &amp; L </a:t>
            </a:r>
            <a:r>
              <a:rPr lang="en-US" sz="4400" spc="-150" dirty="0" err="1" smtClean="0"/>
              <a:t>PrG</a:t>
            </a:r>
            <a:r>
              <a:rPr lang="en-US" sz="4400" spc="-150" dirty="0" smtClean="0"/>
              <a:t> and L </a:t>
            </a:r>
            <a:r>
              <a:rPr lang="en-US" sz="4400" spc="-150" dirty="0" err="1" smtClean="0"/>
              <a:t>PoG</a:t>
            </a:r>
            <a:r>
              <a:rPr lang="en-US" sz="4400" spc="-150" dirty="0" smtClean="0"/>
              <a:t> </a:t>
            </a:r>
          </a:p>
          <a:p>
            <a:r>
              <a:rPr lang="en-US" sz="4400" spc="-150" dirty="0" smtClean="0"/>
              <a:t>during letter perception.</a:t>
            </a:r>
            <a:endParaRPr lang="en-US" sz="4400" spc="-150" dirty="0"/>
          </a:p>
        </p:txBody>
      </p:sp>
      <p:sp>
        <p:nvSpPr>
          <p:cNvPr id="130" name="Content Placeholder 4"/>
          <p:cNvSpPr txBox="1">
            <a:spLocks/>
          </p:cNvSpPr>
          <p:nvPr/>
        </p:nvSpPr>
        <p:spPr>
          <a:xfrm>
            <a:off x="19487558" y="11201400"/>
            <a:ext cx="14448706" cy="32004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 numCol="1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u="sng" cap="none" spc="-150" dirty="0" smtClean="0">
                <a:solidFill>
                  <a:srgbClr val="000000"/>
                </a:solidFill>
                <a:latin typeface="Arial"/>
              </a:rPr>
              <a:t>Seed definition:</a:t>
            </a: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 Functionally localized </a:t>
            </a: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for each individual </a:t>
            </a: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using the contrast: </a:t>
            </a: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spc="-150" dirty="0" err="1" smtClean="0">
                <a:solidFill>
                  <a:srgbClr val="000000"/>
                </a:solidFill>
                <a:latin typeface="Arial"/>
              </a:rPr>
              <a:t>dLets+trLets+tyLets</a:t>
            </a: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&gt;3fixation.</a:t>
            </a: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Seeds chosen for L </a:t>
            </a:r>
            <a:r>
              <a:rPr lang="en-US" sz="4400" b="0" cap="none" spc="-150" dirty="0" err="1" smtClean="0">
                <a:solidFill>
                  <a:srgbClr val="000000"/>
                </a:solidFill>
                <a:latin typeface="Arial"/>
              </a:rPr>
              <a:t>FuG</a:t>
            </a: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 and R </a:t>
            </a:r>
            <a:r>
              <a:rPr lang="en-US" sz="4400" b="0" cap="none" spc="-150" dirty="0" err="1" smtClean="0">
                <a:solidFill>
                  <a:srgbClr val="000000"/>
                </a:solidFill>
                <a:latin typeface="Arial"/>
              </a:rPr>
              <a:t>FuG</a:t>
            </a:r>
            <a:r>
              <a:rPr lang="en-US" sz="4400" b="0" cap="none" spc="-15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endParaRPr lang="en-US" sz="4400" b="0" u="sng" cap="none" spc="-150" dirty="0" smtClean="0">
              <a:solidFill>
                <a:srgbClr val="000000"/>
              </a:solidFill>
              <a:latin typeface="Arial"/>
            </a:endParaRP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endParaRPr lang="en-US" sz="4400" b="0" cap="none" spc="-1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endParaRPr lang="en-US" sz="4400" b="0" u="sng" cap="none" spc="-1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endParaRPr lang="en-US" sz="4400" b="0" u="sng" cap="none" spc="-15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6" name="Straight Connector 315"/>
          <p:cNvCxnSpPr/>
          <p:nvPr/>
        </p:nvCxnSpPr>
        <p:spPr bwMode="auto">
          <a:xfrm flipV="1">
            <a:off x="19888998" y="10210800"/>
            <a:ext cx="2812571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7" name="TextBox 316"/>
          <p:cNvSpPr txBox="1"/>
          <p:nvPr/>
        </p:nvSpPr>
        <p:spPr>
          <a:xfrm>
            <a:off x="33312554" y="10339724"/>
            <a:ext cx="1515064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Generalized 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Psychophysiological Interactions</a:t>
            </a:r>
            <a:r>
              <a:rPr lang="en-US" sz="4400" spc="-150" baseline="3000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4400" spc="-150" dirty="0" err="1">
                <a:solidFill>
                  <a:srgbClr val="000000"/>
                </a:solidFill>
                <a:latin typeface="Arial"/>
              </a:rPr>
              <a:t>gPPI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analysis performed using average BOLD activity of the seed (R):</a:t>
            </a: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-150" dirty="0">
                <a:latin typeface="Arial"/>
                <a:cs typeface="Arial"/>
              </a:rPr>
              <a:t> </a:t>
            </a:r>
            <a:r>
              <a:rPr lang="el-GR" sz="4400" spc="-150" dirty="0">
                <a:latin typeface="Arial"/>
                <a:cs typeface="Arial"/>
              </a:rPr>
              <a:t>Y= β</a:t>
            </a:r>
            <a:r>
              <a:rPr lang="el-GR" sz="4400" spc="-150" baseline="-25000" dirty="0">
                <a:latin typeface="Arial"/>
                <a:cs typeface="Arial"/>
              </a:rPr>
              <a:t>0</a:t>
            </a:r>
            <a:r>
              <a:rPr lang="el-GR" sz="4400" spc="-150" dirty="0">
                <a:latin typeface="Arial"/>
                <a:cs typeface="Arial"/>
              </a:rPr>
              <a:t>+ β</a:t>
            </a:r>
            <a:r>
              <a:rPr lang="el-GR" sz="4400" spc="-150" baseline="-25000" dirty="0">
                <a:latin typeface="Arial"/>
                <a:cs typeface="Arial"/>
              </a:rPr>
              <a:t>1</a:t>
            </a:r>
            <a:r>
              <a:rPr lang="el-GR" sz="4400" spc="-150" dirty="0">
                <a:latin typeface="Arial"/>
                <a:cs typeface="Arial"/>
              </a:rPr>
              <a:t>X</a:t>
            </a:r>
            <a:r>
              <a:rPr lang="el-GR" sz="4400" spc="-150" baseline="-25000" dirty="0">
                <a:latin typeface="Arial"/>
                <a:cs typeface="Arial"/>
              </a:rPr>
              <a:t>1</a:t>
            </a:r>
            <a:r>
              <a:rPr lang="el-GR" sz="4400" spc="-150" dirty="0">
                <a:latin typeface="Arial"/>
                <a:cs typeface="Arial"/>
              </a:rPr>
              <a:t>+ … +  β</a:t>
            </a:r>
            <a:r>
              <a:rPr lang="en-US" sz="4400" spc="-150" baseline="-25000" dirty="0">
                <a:latin typeface="Arial"/>
                <a:cs typeface="Arial"/>
              </a:rPr>
              <a:t>8</a:t>
            </a:r>
            <a:r>
              <a:rPr lang="el-GR" sz="4400" spc="-150" dirty="0">
                <a:latin typeface="Arial"/>
                <a:cs typeface="Arial"/>
              </a:rPr>
              <a:t>X</a:t>
            </a:r>
            <a:r>
              <a:rPr lang="en-US" sz="4400" spc="-150" baseline="-25000" dirty="0">
                <a:latin typeface="Arial"/>
                <a:cs typeface="Arial"/>
              </a:rPr>
              <a:t>8</a:t>
            </a:r>
            <a:r>
              <a:rPr lang="el-GR" sz="4400" spc="-150" dirty="0">
                <a:latin typeface="Arial"/>
                <a:cs typeface="Arial"/>
              </a:rPr>
              <a:t>+β</a:t>
            </a:r>
            <a:r>
              <a:rPr lang="el-GR" sz="4400" spc="-150" baseline="-25000" dirty="0">
                <a:latin typeface="Arial"/>
                <a:cs typeface="Arial"/>
              </a:rPr>
              <a:t>10</a:t>
            </a:r>
            <a:r>
              <a:rPr lang="el-GR" sz="4400" spc="-150" dirty="0">
                <a:latin typeface="Arial"/>
                <a:cs typeface="Arial"/>
              </a:rPr>
              <a:t>R+ β</a:t>
            </a:r>
            <a:r>
              <a:rPr lang="el-GR" sz="4400" spc="-150" baseline="-25000" dirty="0">
                <a:latin typeface="Arial"/>
                <a:cs typeface="Arial"/>
              </a:rPr>
              <a:t>11</a:t>
            </a:r>
            <a:r>
              <a:rPr lang="el-GR" sz="4400" spc="-150" dirty="0">
                <a:latin typeface="Arial"/>
                <a:cs typeface="Arial"/>
              </a:rPr>
              <a:t>RX</a:t>
            </a:r>
            <a:r>
              <a:rPr lang="el-GR" sz="4400" spc="-150" baseline="-25000" dirty="0">
                <a:latin typeface="Arial"/>
                <a:cs typeface="Arial"/>
              </a:rPr>
              <a:t>1</a:t>
            </a:r>
            <a:r>
              <a:rPr lang="el-GR" sz="4400" spc="-150" dirty="0">
                <a:latin typeface="Arial"/>
                <a:cs typeface="Arial"/>
              </a:rPr>
              <a:t>+ … +β</a:t>
            </a:r>
            <a:r>
              <a:rPr lang="el-GR" sz="4400" spc="-150" baseline="-25000" dirty="0">
                <a:latin typeface="Arial"/>
                <a:cs typeface="Arial"/>
              </a:rPr>
              <a:t>1</a:t>
            </a:r>
            <a:r>
              <a:rPr lang="en-US" sz="4400" spc="-150" baseline="-25000" dirty="0">
                <a:latin typeface="Arial"/>
                <a:cs typeface="Arial"/>
              </a:rPr>
              <a:t>8</a:t>
            </a:r>
            <a:r>
              <a:rPr lang="el-GR" sz="4400" spc="-150" dirty="0">
                <a:latin typeface="Arial"/>
                <a:cs typeface="Arial"/>
              </a:rPr>
              <a:t>RX</a:t>
            </a:r>
            <a:r>
              <a:rPr lang="en-US" sz="4400" spc="-150" baseline="-25000" dirty="0">
                <a:latin typeface="Arial"/>
                <a:cs typeface="Arial"/>
              </a:rPr>
              <a:t>8</a:t>
            </a:r>
            <a:r>
              <a:rPr lang="el-GR" sz="4400" spc="-150" dirty="0">
                <a:latin typeface="Arial"/>
                <a:cs typeface="Arial"/>
              </a:rPr>
              <a:t>+ε</a:t>
            </a:r>
            <a:r>
              <a:rPr lang="en-US" sz="4400" spc="-150" dirty="0">
                <a:latin typeface="Arial"/>
                <a:cs typeface="Arial"/>
              </a:rPr>
              <a:t>,  </a:t>
            </a: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-150" dirty="0">
                <a:latin typeface="Arial"/>
                <a:cs typeface="Arial"/>
              </a:rPr>
              <a:t>where </a:t>
            </a:r>
            <a:r>
              <a:rPr lang="el-GR" sz="4400" spc="-150" dirty="0">
                <a:latin typeface="Arial"/>
                <a:cs typeface="Arial"/>
              </a:rPr>
              <a:t>β</a:t>
            </a:r>
            <a:r>
              <a:rPr lang="en-US" sz="4400" spc="-150" baseline="-25000" dirty="0">
                <a:latin typeface="Arial"/>
                <a:cs typeface="Arial"/>
              </a:rPr>
              <a:t>11</a:t>
            </a:r>
            <a:r>
              <a:rPr lang="en-US" sz="4400" spc="-150" dirty="0">
                <a:latin typeface="Arial"/>
                <a:cs typeface="Arial"/>
              </a:rPr>
              <a:t> through </a:t>
            </a:r>
            <a:r>
              <a:rPr lang="el-GR" sz="4400" spc="-150" dirty="0">
                <a:latin typeface="Arial"/>
                <a:cs typeface="Arial"/>
              </a:rPr>
              <a:t>β</a:t>
            </a:r>
            <a:r>
              <a:rPr lang="en-US" sz="4400" spc="-150" baseline="-25000" dirty="0">
                <a:latin typeface="Arial"/>
                <a:cs typeface="Arial"/>
              </a:rPr>
              <a:t>18</a:t>
            </a:r>
            <a:r>
              <a:rPr lang="en-US" sz="4400" spc="-150" dirty="0">
                <a:latin typeface="Arial"/>
                <a:cs typeface="Arial"/>
              </a:rPr>
              <a:t> correspond to </a:t>
            </a:r>
            <a:r>
              <a:rPr lang="en-US" sz="4400" spc="-150" dirty="0" err="1">
                <a:latin typeface="Arial"/>
                <a:cs typeface="Arial"/>
              </a:rPr>
              <a:t>gPPI</a:t>
            </a:r>
            <a:r>
              <a:rPr lang="en-US" sz="4400" spc="-150" dirty="0">
                <a:latin typeface="Arial"/>
                <a:cs typeface="Arial"/>
              </a:rPr>
              <a:t> </a:t>
            </a:r>
            <a:r>
              <a:rPr lang="el-GR" sz="4400" spc="-150" dirty="0">
                <a:latin typeface="Arial"/>
                <a:cs typeface="Arial"/>
              </a:rPr>
              <a:t>β</a:t>
            </a:r>
            <a:r>
              <a:rPr lang="en-US" sz="4400" spc="-150" dirty="0">
                <a:latin typeface="Arial"/>
                <a:cs typeface="Arial"/>
              </a:rPr>
              <a:t>-weights </a:t>
            </a:r>
            <a:endParaRPr lang="en-US" sz="4400" spc="-150" dirty="0" smtClean="0">
              <a:latin typeface="Arial"/>
              <a:cs typeface="Arial"/>
            </a:endParaRPr>
          </a:p>
          <a:p>
            <a:pPr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-150" dirty="0" smtClean="0">
                <a:latin typeface="Arial"/>
                <a:cs typeface="Arial"/>
              </a:rPr>
              <a:t>for </a:t>
            </a:r>
            <a:r>
              <a:rPr lang="en-US" sz="4400" spc="-150" dirty="0">
                <a:latin typeface="Arial"/>
                <a:cs typeface="Arial"/>
              </a:rPr>
              <a:t>conditions 1 through 8.</a:t>
            </a:r>
          </a:p>
          <a:p>
            <a:endParaRPr lang="en-US" sz="4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33492624" y="14279299"/>
            <a:ext cx="122273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spc="-150" dirty="0">
                <a:solidFill>
                  <a:srgbClr val="000000"/>
                </a:solidFill>
                <a:latin typeface="Arial"/>
                <a:cs typeface="Arial"/>
              </a:rPr>
              <a:t>Monte Carlo simulations to cluster correct to </a:t>
            </a:r>
            <a:r>
              <a:rPr lang="en-US" sz="4400" i="1" spc="-15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4400" spc="-150" dirty="0">
                <a:solidFill>
                  <a:srgbClr val="000000"/>
                </a:solidFill>
                <a:latin typeface="Arial"/>
                <a:cs typeface="Arial"/>
              </a:rPr>
              <a:t>&lt;0.05.</a:t>
            </a:r>
          </a:p>
          <a:p>
            <a:endParaRPr lang="en-US" sz="4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19882938" y="10435679"/>
            <a:ext cx="13404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>
                <a:solidFill>
                  <a:srgbClr val="000000"/>
                </a:solidFill>
                <a:latin typeface="Arial"/>
              </a:rPr>
              <a:t>Preprocessing of fMRI images done in </a:t>
            </a:r>
            <a:r>
              <a:rPr lang="en-US" sz="4400" spc="-150" dirty="0" err="1">
                <a:solidFill>
                  <a:srgbClr val="000000"/>
                </a:solidFill>
                <a:latin typeface="Arial"/>
              </a:rPr>
              <a:t>BrainVoyager</a:t>
            </a:r>
            <a:r>
              <a:rPr lang="en-US" sz="4400" spc="-150" dirty="0">
                <a:solidFill>
                  <a:srgbClr val="000000"/>
                </a:solidFill>
                <a:latin typeface="Arial"/>
              </a:rPr>
              <a:t> QX</a:t>
            </a:r>
            <a:r>
              <a:rPr lang="en-US" sz="4400" spc="-15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4400" dirty="0"/>
          </a:p>
        </p:txBody>
      </p:sp>
      <p:pic>
        <p:nvPicPr>
          <p:cNvPr id="119" name="Picture 118" descr="Screen Shot 2014-02-09 at 5.06.28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821" y="11408320"/>
            <a:ext cx="3962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7" name="Group 96"/>
          <p:cNvGrpSpPr/>
          <p:nvPr/>
        </p:nvGrpSpPr>
        <p:grpSpPr>
          <a:xfrm>
            <a:off x="35866936" y="17976209"/>
            <a:ext cx="3363708" cy="3361041"/>
            <a:chOff x="19786600" y="21622334"/>
            <a:chExt cx="3363708" cy="3295066"/>
          </a:xfrm>
        </p:grpSpPr>
        <p:grpSp>
          <p:nvGrpSpPr>
            <p:cNvPr id="224" name="Group 223"/>
            <p:cNvGrpSpPr/>
            <p:nvPr/>
          </p:nvGrpSpPr>
          <p:grpSpPr>
            <a:xfrm>
              <a:off x="19812000" y="21622334"/>
              <a:ext cx="3338308" cy="3295066"/>
              <a:chOff x="1386092" y="27127200"/>
              <a:chExt cx="3338308" cy="3295066"/>
            </a:xfrm>
          </p:grpSpPr>
          <p:pic>
            <p:nvPicPr>
              <p:cNvPr id="24" name="Picture 23" descr="dLet&gt;tyLet_LFG_CLCp05_z5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092" y="27127200"/>
                <a:ext cx="3338308" cy="329506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16" name="TextBox 215"/>
              <p:cNvSpPr txBox="1"/>
              <p:nvPr/>
            </p:nvSpPr>
            <p:spPr>
              <a:xfrm>
                <a:off x="1422705" y="29880580"/>
                <a:ext cx="747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z=53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9786600" y="21622334"/>
              <a:ext cx="3057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 smtClean="0">
                  <a:solidFill>
                    <a:schemeClr val="bg1"/>
                  </a:solidFill>
                  <a:latin typeface="+mn-lt"/>
                </a:rPr>
                <a:t>seed: L </a:t>
              </a:r>
              <a:r>
                <a:rPr lang="en-US" sz="2000" spc="-150" dirty="0" err="1" smtClean="0">
                  <a:solidFill>
                    <a:schemeClr val="bg1"/>
                  </a:solidFill>
                  <a:latin typeface="+mn-lt"/>
                </a:rPr>
                <a:t>FuG</a:t>
              </a:r>
              <a:r>
                <a:rPr lang="en-US" sz="2000" spc="-150" dirty="0" smtClean="0">
                  <a:solidFill>
                    <a:schemeClr val="bg1"/>
                  </a:solidFill>
                  <a:latin typeface="+mn-lt"/>
                </a:rPr>
                <a:t> (red); </a:t>
              </a:r>
              <a:r>
                <a:rPr lang="en-US" sz="2000" spc="-150" dirty="0" err="1" smtClean="0">
                  <a:solidFill>
                    <a:schemeClr val="bg1"/>
                  </a:solidFill>
                  <a:latin typeface="+mn-lt"/>
                </a:rPr>
                <a:t>dLet</a:t>
              </a:r>
              <a:r>
                <a:rPr lang="en-US" sz="2000" spc="-150" dirty="0" smtClean="0">
                  <a:solidFill>
                    <a:schemeClr val="bg1"/>
                  </a:solidFill>
                  <a:latin typeface="+mn-lt"/>
                </a:rPr>
                <a:t>&gt;</a:t>
              </a:r>
              <a:r>
                <a:rPr lang="en-US" sz="2000" spc="-150" dirty="0" err="1" smtClean="0">
                  <a:solidFill>
                    <a:schemeClr val="bg1"/>
                  </a:solidFill>
                  <a:latin typeface="+mn-lt"/>
                </a:rPr>
                <a:t>tyLet</a:t>
              </a:r>
              <a:endParaRPr lang="en-US" sz="2000" spc="-1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336044" y="17884446"/>
            <a:ext cx="3326500" cy="3367077"/>
            <a:chOff x="30290042" y="22977717"/>
            <a:chExt cx="3326500" cy="3300984"/>
          </a:xfrm>
        </p:grpSpPr>
        <p:grpSp>
          <p:nvGrpSpPr>
            <p:cNvPr id="227" name="Group 226"/>
            <p:cNvGrpSpPr/>
            <p:nvPr/>
          </p:nvGrpSpPr>
          <p:grpSpPr>
            <a:xfrm>
              <a:off x="30290042" y="22977717"/>
              <a:ext cx="3326500" cy="3300984"/>
              <a:chOff x="1371600" y="31089600"/>
              <a:chExt cx="3326500" cy="3300984"/>
            </a:xfrm>
          </p:grpSpPr>
          <p:pic>
            <p:nvPicPr>
              <p:cNvPr id="25" name="Picture 24" descr="dLet&gt;dSh_LFGRFG_CLCp05_z18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2705" y="31089600"/>
                <a:ext cx="3275395" cy="33009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20" name="TextBox 219"/>
              <p:cNvSpPr txBox="1"/>
              <p:nvPr/>
            </p:nvSpPr>
            <p:spPr>
              <a:xfrm>
                <a:off x="1371600" y="33832800"/>
                <a:ext cx="747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z=18</a:t>
                </a: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30342513" y="23012400"/>
              <a:ext cx="31854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seed: L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FuG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(red);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dLet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&gt;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dSh</a:t>
              </a:r>
              <a:endParaRPr lang="en-US" sz="2000" spc="-150" dirty="0" smtClean="0">
                <a:solidFill>
                  <a:srgbClr val="FFFFFF"/>
                </a:solidFill>
                <a:latin typeface="+mn-lt"/>
              </a:endParaRPr>
            </a:p>
            <a:p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seed: R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FuG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(blue):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dSh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&gt;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dLet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</a:t>
              </a:r>
              <a:endParaRPr lang="en-US" sz="2000" spc="-15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6733844" y="17985030"/>
            <a:ext cx="3311149" cy="3367077"/>
            <a:chOff x="44424600" y="22049125"/>
            <a:chExt cx="3311149" cy="3300984"/>
          </a:xfrm>
        </p:grpSpPr>
        <p:grpSp>
          <p:nvGrpSpPr>
            <p:cNvPr id="31" name="Group 30"/>
            <p:cNvGrpSpPr/>
            <p:nvPr/>
          </p:nvGrpSpPr>
          <p:grpSpPr>
            <a:xfrm>
              <a:off x="44451869" y="22049125"/>
              <a:ext cx="3283880" cy="3300984"/>
              <a:chOff x="1378064" y="23115925"/>
              <a:chExt cx="3283880" cy="3300984"/>
            </a:xfrm>
          </p:grpSpPr>
          <p:pic>
            <p:nvPicPr>
              <p:cNvPr id="29" name="Picture 28" descr="dLet+trLet+tyLet&gt;cLet_LFG_CLCp05_z43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064" y="23115925"/>
                <a:ext cx="3283880" cy="33009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422705" y="25918180"/>
                <a:ext cx="747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z=43</a:t>
                </a: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44424600" y="22075914"/>
              <a:ext cx="24545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seed: L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FuG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(red);</a:t>
              </a:r>
              <a:endParaRPr lang="en-US" sz="2000" spc="-150" dirty="0">
                <a:solidFill>
                  <a:srgbClr val="FFFFFF"/>
                </a:solidFill>
                <a:latin typeface="+mn-lt"/>
              </a:endParaRPr>
            </a:p>
            <a:p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dLet+trLet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+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tyLet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&gt; </a:t>
              </a:r>
              <a:r>
                <a:rPr lang="en-US" sz="2000" spc="-150" dirty="0" err="1" smtClean="0">
                  <a:solidFill>
                    <a:srgbClr val="FFFFFF"/>
                  </a:solidFill>
                  <a:latin typeface="+mn-lt"/>
                </a:rPr>
                <a:t>cLet</a:t>
              </a:r>
              <a:r>
                <a:rPr lang="en-US" sz="2000" spc="-150" dirty="0" smtClean="0">
                  <a:solidFill>
                    <a:srgbClr val="FFFFFF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329" name="TextBox 328"/>
          <p:cNvSpPr txBox="1"/>
          <p:nvPr/>
        </p:nvSpPr>
        <p:spPr>
          <a:xfrm>
            <a:off x="41364167" y="27062430"/>
            <a:ext cx="287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FD9BD"/>
                </a:solidFill>
              </a:rPr>
              <a:t>Letters &amp; shapes</a:t>
            </a:r>
            <a:endParaRPr lang="en-US" sz="2800" dirty="0">
              <a:solidFill>
                <a:srgbClr val="DFD9BD"/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1364244" y="28205430"/>
            <a:ext cx="128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FD9BD"/>
                </a:solidFill>
              </a:rPr>
              <a:t>Letters </a:t>
            </a:r>
            <a:endParaRPr lang="en-US" sz="2800" dirty="0">
              <a:solidFill>
                <a:srgbClr val="DFD9BD"/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28810120" y="23541456"/>
            <a:ext cx="285926" cy="29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29641800" y="23552888"/>
            <a:ext cx="250122" cy="29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endParaRPr lang="en-US" sz="1600" dirty="0"/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33223200" y="10541545"/>
            <a:ext cx="0" cy="49270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6" name="Group 305"/>
          <p:cNvGrpSpPr>
            <a:grpSpLocks noChangeAspect="1"/>
          </p:cNvGrpSpPr>
          <p:nvPr/>
        </p:nvGrpSpPr>
        <p:grpSpPr>
          <a:xfrm>
            <a:off x="21321032" y="25737855"/>
            <a:ext cx="3273321" cy="2901245"/>
            <a:chOff x="20258946" y="25913072"/>
            <a:chExt cx="2745992" cy="2433857"/>
          </a:xfrm>
        </p:grpSpPr>
        <p:grpSp>
          <p:nvGrpSpPr>
            <p:cNvPr id="209" name="Group 208"/>
            <p:cNvGrpSpPr>
              <a:grpSpLocks noChangeAspect="1"/>
            </p:cNvGrpSpPr>
            <p:nvPr/>
          </p:nvGrpSpPr>
          <p:grpSpPr>
            <a:xfrm>
              <a:off x="21122051" y="25913072"/>
              <a:ext cx="1882887" cy="1310960"/>
              <a:chOff x="-6705600" y="18572141"/>
              <a:chExt cx="4586472" cy="3193331"/>
            </a:xfrm>
          </p:grpSpPr>
          <p:pic>
            <p:nvPicPr>
              <p:cNvPr id="210" name="Picture 209" descr="brain_jon_phillips_03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6705600" y="18572141"/>
                <a:ext cx="4586472" cy="3193331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-3079795" y="21379764"/>
                <a:ext cx="332844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</a:t>
                </a:r>
              </a:p>
            </p:txBody>
          </p:sp>
        </p:grpSp>
        <p:pic>
          <p:nvPicPr>
            <p:cNvPr id="214" name="Picture 213" descr="brain_jon_phillips_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946" y="27035969"/>
              <a:ext cx="1882887" cy="1310960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20517008" y="28173305"/>
              <a:ext cx="119532" cy="13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endParaRPr lang="en-US" sz="1600" dirty="0"/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21330351" y="27897311"/>
              <a:ext cx="150156" cy="150156"/>
            </a:xfrm>
            <a:prstGeom prst="ellipse">
              <a:avLst/>
            </a:prstGeom>
            <a:solidFill>
              <a:srgbClr val="000000">
                <a:alpha val="37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20954962" y="27182726"/>
              <a:ext cx="150156" cy="150156"/>
            </a:xfrm>
            <a:prstGeom prst="ellipse">
              <a:avLst/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20836088" y="27635165"/>
              <a:ext cx="150156" cy="150156"/>
            </a:xfrm>
            <a:prstGeom prst="ellipse">
              <a:avLst/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21643044" y="26213339"/>
              <a:ext cx="150156" cy="150156"/>
            </a:xfrm>
            <a:prstGeom prst="ellipse">
              <a:avLst/>
            </a:prstGeom>
            <a:solidFill>
              <a:srgbClr val="008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20767267" y="27332882"/>
              <a:ext cx="150156" cy="150156"/>
            </a:xfrm>
            <a:prstGeom prst="ellipse">
              <a:avLst/>
            </a:prstGeom>
            <a:solidFill>
              <a:srgbClr val="8EB4D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21799673" y="27626823"/>
              <a:ext cx="150156" cy="150156"/>
            </a:xfrm>
            <a:prstGeom prst="ellipse">
              <a:avLst/>
            </a:prstGeom>
            <a:solidFill>
              <a:srgbClr val="AAC867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9" name="Straight Connector 228"/>
            <p:cNvCxnSpPr>
              <a:stCxn id="219" idx="0"/>
              <a:endCxn id="217" idx="1"/>
            </p:cNvCxnSpPr>
            <p:nvPr/>
          </p:nvCxnSpPr>
          <p:spPr bwMode="auto">
            <a:xfrm>
              <a:off x="21030040" y="27182726"/>
              <a:ext cx="322301" cy="7365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endCxn id="217" idx="1"/>
            </p:cNvCxnSpPr>
            <p:nvPr/>
          </p:nvCxnSpPr>
          <p:spPr bwMode="auto">
            <a:xfrm>
              <a:off x="20969310" y="27738612"/>
              <a:ext cx="383031" cy="18068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flipH="1">
              <a:off x="21564600" y="26341505"/>
              <a:ext cx="172245" cy="7241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>
              <a:endCxn id="217" idx="1"/>
            </p:cNvCxnSpPr>
            <p:nvPr/>
          </p:nvCxnSpPr>
          <p:spPr bwMode="auto">
            <a:xfrm flipH="1">
              <a:off x="21352341" y="27062430"/>
              <a:ext cx="212259" cy="8568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2" name="TextBox 311"/>
          <p:cNvSpPr txBox="1"/>
          <p:nvPr/>
        </p:nvSpPr>
        <p:spPr>
          <a:xfrm>
            <a:off x="44650070" y="28079347"/>
            <a:ext cx="3199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FD9BD"/>
                </a:solidFill>
              </a:rPr>
              <a:t>letters: solid line</a:t>
            </a:r>
          </a:p>
          <a:p>
            <a:r>
              <a:rPr lang="en-US" sz="2800" dirty="0" smtClean="0">
                <a:solidFill>
                  <a:srgbClr val="DFD9BD"/>
                </a:solidFill>
              </a:rPr>
              <a:t>shapes: dotted line </a:t>
            </a:r>
            <a:endParaRPr lang="en-US" sz="2800" dirty="0">
              <a:solidFill>
                <a:srgbClr val="DFD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747</Words>
  <Application>Microsoft Macintosh PowerPoint</Application>
  <PresentationFormat>Custom</PresentationFormat>
  <Paragraphs>153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Investigating the development of  letter perception using gPPI connectivity analysis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JeanneMarie Heeb</cp:lastModifiedBy>
  <cp:revision>640</cp:revision>
  <dcterms:created xsi:type="dcterms:W3CDTF">2004-09-13T02:49:40Z</dcterms:created>
  <dcterms:modified xsi:type="dcterms:W3CDTF">2014-11-10T16:52:58Z</dcterms:modified>
</cp:coreProperties>
</file>