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49377600" cy="36576000"/>
  <p:notesSz cx="7219950" cy="92995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5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5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5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5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520">
          <p15:clr>
            <a:srgbClr val="A4A3A4"/>
          </p15:clr>
        </p15:guide>
        <p15:guide id="2" pos="1555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9">
          <p15:clr>
            <a:srgbClr val="A4A3A4"/>
          </p15:clr>
        </p15:guide>
        <p15:guide id="2" pos="227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53B6"/>
    <a:srgbClr val="FAF9F4"/>
    <a:srgbClr val="DFD9BD"/>
    <a:srgbClr val="3C3C32"/>
    <a:srgbClr val="7D120C"/>
    <a:srgbClr val="8EB4DA"/>
    <a:srgbClr val="6699FF"/>
    <a:srgbClr val="0066FF"/>
    <a:srgbClr val="183048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11853" autoAdjust="0"/>
    <p:restoredTop sz="99410" autoAdjust="0"/>
  </p:normalViewPr>
  <p:slideViewPr>
    <p:cSldViewPr snapToObjects="1">
      <p:cViewPr>
        <p:scale>
          <a:sx n="25" d="100"/>
          <a:sy n="25" d="100"/>
        </p:scale>
        <p:origin x="-24" y="2480"/>
      </p:cViewPr>
      <p:guideLst>
        <p:guide orient="horz" pos="5616"/>
        <p:guide pos="216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8" d="100"/>
          <a:sy n="78" d="100"/>
        </p:scale>
        <p:origin x="-1980" y="-102"/>
      </p:cViewPr>
      <p:guideLst>
        <p:guide orient="horz" pos="2929"/>
        <p:guide pos="227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289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90988" y="0"/>
            <a:ext cx="31289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4438"/>
            <a:ext cx="31289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90988" y="8834438"/>
            <a:ext cx="31289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A5C7FBD-8A72-43A5-BB60-E9E806C81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57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289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89400" y="0"/>
            <a:ext cx="31289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696913"/>
            <a:ext cx="4708525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22313" y="4419600"/>
            <a:ext cx="5775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1289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89400" y="8832850"/>
            <a:ext cx="31289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276B54F-CB8B-4770-9B9A-2657CB61B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8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838200"/>
            <a:ext cx="49377600" cy="4800600"/>
          </a:xfrm>
          <a:prstGeom prst="rect">
            <a:avLst/>
          </a:prstGeom>
          <a:solidFill>
            <a:srgbClr val="DFD9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9050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13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400801"/>
            <a:ext cx="49385621" cy="1752600"/>
            <a:chOff x="0" y="7467600"/>
            <a:chExt cx="49385621" cy="1752600"/>
          </a:xfrm>
        </p:grpSpPr>
        <p:sp>
          <p:nvSpPr>
            <p:cNvPr id="7" name="Rectangle 6"/>
            <p:cNvSpPr/>
            <p:nvPr userDrawn="1"/>
          </p:nvSpPr>
          <p:spPr bwMode="auto">
            <a:xfrm>
              <a:off x="8021" y="8343900"/>
              <a:ext cx="49377600" cy="876300"/>
            </a:xfrm>
            <a:prstGeom prst="rect">
              <a:avLst/>
            </a:prstGeom>
            <a:solidFill>
              <a:srgbClr val="7D120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9050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8133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" name="Rectangle 4"/>
            <p:cNvSpPr/>
            <p:nvPr userDrawn="1"/>
          </p:nvSpPr>
          <p:spPr bwMode="auto">
            <a:xfrm>
              <a:off x="0" y="7467600"/>
              <a:ext cx="49377600" cy="1752600"/>
            </a:xfrm>
            <a:prstGeom prst="rect">
              <a:avLst/>
            </a:prstGeom>
            <a:solidFill>
              <a:srgbClr val="7D120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8133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1" t="11570"/>
          <a:stretch/>
        </p:blipFill>
        <p:spPr>
          <a:xfrm>
            <a:off x="0" y="0"/>
            <a:ext cx="7227141" cy="8153401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6553200" y="838201"/>
            <a:ext cx="42824400" cy="3238499"/>
          </a:xfrm>
          <a:prstGeom prst="rect">
            <a:avLst/>
          </a:prstGeom>
        </p:spPr>
        <p:txBody>
          <a:bodyPr anchor="b" anchorCtr="0"/>
          <a:lstStyle>
            <a:lvl1pPr algn="l">
              <a:defRPr sz="16100" b="1" i="0" cap="small" baseline="0">
                <a:solidFill>
                  <a:srgbClr val="7D120C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Poster Title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7772400" y="4076700"/>
            <a:ext cx="41605200" cy="156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cap="small" baseline="0"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Authors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1" hasCustomPrompt="1"/>
          </p:nvPr>
        </p:nvSpPr>
        <p:spPr>
          <a:xfrm>
            <a:off x="7772400" y="6400800"/>
            <a:ext cx="41605200" cy="1752600"/>
          </a:xfrm>
          <a:prstGeom prst="rect">
            <a:avLst/>
          </a:prstGeom>
        </p:spPr>
        <p:txBody>
          <a:bodyPr rIns="914400" anchor="ctr" anchorCtr="0"/>
          <a:lstStyle>
            <a:lvl1pPr marL="0" indent="0" algn="r">
              <a:buNone/>
              <a:defRPr sz="5400" cap="all" baseline="0">
                <a:solidFill>
                  <a:srgbClr val="DFD9BD"/>
                </a:solidFill>
              </a:defRPr>
            </a:lvl1pPr>
          </a:lstStyle>
          <a:p>
            <a:pPr lvl="0"/>
            <a:r>
              <a:rPr lang="en-US" dirty="0" smtClean="0"/>
              <a:t>Author Affiliations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1143000" y="9372600"/>
            <a:ext cx="14249400" cy="25374600"/>
          </a:xfrm>
          <a:prstGeom prst="rect">
            <a:avLst/>
          </a:prstGeom>
          <a:solidFill>
            <a:srgbClr val="DFD9BD"/>
          </a:solidFill>
        </p:spPr>
        <p:txBody>
          <a:bodyPr lIns="457200" tIns="274320" rIns="457200" bIns="91440"/>
          <a:lstStyle>
            <a:lvl1pPr marL="0" indent="0">
              <a:spcBef>
                <a:spcPts val="2400"/>
              </a:spcBef>
              <a:spcAft>
                <a:spcPts val="2400"/>
              </a:spcAft>
              <a:buNone/>
              <a:defRPr sz="8800" b="1" cap="small" baseline="0">
                <a:latin typeface="Georgia" pitchFamily="18" charset="0"/>
              </a:defRPr>
            </a:lvl1pPr>
            <a:lvl2pPr marL="476250" indent="0">
              <a:buNone/>
              <a:defRPr sz="5000">
                <a:solidFill>
                  <a:srgbClr val="3C3C32"/>
                </a:solidFill>
              </a:defRPr>
            </a:lvl2pPr>
            <a:lvl3pPr marL="1371600" indent="-469900">
              <a:defRPr sz="5000">
                <a:solidFill>
                  <a:srgbClr val="3C3C32"/>
                </a:solidFill>
              </a:defRPr>
            </a:lvl3pPr>
            <a:lvl4pPr marL="2082800" indent="-660400">
              <a:defRPr sz="5000">
                <a:solidFill>
                  <a:srgbClr val="3C3C32"/>
                </a:solidFill>
              </a:defRPr>
            </a:lvl4pPr>
          </a:lstStyle>
          <a:p>
            <a:pPr lvl="0"/>
            <a:r>
              <a:rPr lang="en-US" dirty="0" smtClean="0"/>
              <a:t>Section Heading</a:t>
            </a:r>
          </a:p>
          <a:p>
            <a:pPr lvl="1"/>
            <a:r>
              <a:rPr lang="en-US" dirty="0" smtClean="0"/>
              <a:t>Section text</a:t>
            </a:r>
          </a:p>
          <a:p>
            <a:pPr lvl="2"/>
            <a:r>
              <a:rPr lang="en-US" dirty="0" smtClean="0"/>
              <a:t>Bulleted List First Level</a:t>
            </a:r>
          </a:p>
          <a:p>
            <a:pPr lvl="3"/>
            <a:r>
              <a:rPr lang="en-US" dirty="0" smtClean="0"/>
              <a:t>Bulleted List Second Level</a:t>
            </a:r>
          </a:p>
        </p:txBody>
      </p:sp>
    </p:spTree>
    <p:extLst>
      <p:ext uri="{BB962C8B-B14F-4D97-AF65-F5344CB8AC3E}">
        <p14:creationId xmlns:p14="http://schemas.microsoft.com/office/powerpoint/2010/main" val="422541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49377600" cy="36576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0005">
                <a:srgbClr val="48483C">
                  <a:alpha val="88000"/>
                </a:srgbClr>
              </a:gs>
              <a:gs pos="47000">
                <a:srgbClr val="3C3C32">
                  <a:lumMod val="92000"/>
                  <a:lumOff val="8000"/>
                  <a:alpha val="69000"/>
                </a:srgbClr>
              </a:gs>
              <a:gs pos="90000">
                <a:srgbClr val="3C3C32">
                  <a:lumMod val="97000"/>
                  <a:lumOff val="3000"/>
                </a:srgb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13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4813300" rtl="0" eaLnBrk="0" fontAlgn="base" hangingPunct="0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813300" rtl="0" eaLnBrk="0" fontAlgn="base" hangingPunct="0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2pPr>
      <a:lvl3pPr algn="ctr" defTabSz="4813300" rtl="0" eaLnBrk="0" fontAlgn="base" hangingPunct="0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3pPr>
      <a:lvl4pPr algn="ctr" defTabSz="4813300" rtl="0" eaLnBrk="0" fontAlgn="base" hangingPunct="0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4pPr>
      <a:lvl5pPr algn="ctr" defTabSz="4813300" rtl="0" eaLnBrk="0" fontAlgn="base" hangingPunct="0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5pPr>
      <a:lvl6pPr marL="457200" algn="ctr" defTabSz="4813300" rtl="0" fontAlgn="base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6pPr>
      <a:lvl7pPr marL="914400" algn="ctr" defTabSz="4813300" rtl="0" fontAlgn="base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7pPr>
      <a:lvl8pPr marL="1371600" algn="ctr" defTabSz="4813300" rtl="0" fontAlgn="base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8pPr>
      <a:lvl9pPr marL="1828800" algn="ctr" defTabSz="4813300" rtl="0" fontAlgn="base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9pPr>
    </p:titleStyle>
    <p:bodyStyle>
      <a:lvl1pPr marL="1804988" indent="-1804988" algn="l" defTabSz="4813300" rtl="0" eaLnBrk="0" fontAlgn="base" hangingPunct="0">
        <a:spcBef>
          <a:spcPct val="20000"/>
        </a:spcBef>
        <a:spcAft>
          <a:spcPct val="0"/>
        </a:spcAft>
        <a:buChar char="•"/>
        <a:defRPr sz="16800">
          <a:solidFill>
            <a:schemeClr val="tx1"/>
          </a:solidFill>
          <a:latin typeface="+mn-lt"/>
          <a:ea typeface="+mn-ea"/>
          <a:cs typeface="+mn-cs"/>
        </a:defRPr>
      </a:lvl1pPr>
      <a:lvl2pPr marL="3910013" indent="-1503363" algn="l" defTabSz="4813300" rtl="0" eaLnBrk="0" fontAlgn="base" hangingPunct="0">
        <a:spcBef>
          <a:spcPct val="20000"/>
        </a:spcBef>
        <a:spcAft>
          <a:spcPct val="0"/>
        </a:spcAft>
        <a:buChar char="–"/>
        <a:defRPr sz="14700">
          <a:solidFill>
            <a:schemeClr val="tx1"/>
          </a:solidFill>
          <a:latin typeface="+mn-lt"/>
        </a:defRPr>
      </a:lvl2pPr>
      <a:lvl3pPr marL="6015038" indent="-1201738" algn="l" defTabSz="4813300" rtl="0" eaLnBrk="0" fontAlgn="base" hangingPunct="0">
        <a:spcBef>
          <a:spcPct val="20000"/>
        </a:spcBef>
        <a:spcAft>
          <a:spcPct val="0"/>
        </a:spcAft>
        <a:buChar char="•"/>
        <a:defRPr sz="12600">
          <a:solidFill>
            <a:schemeClr val="tx1"/>
          </a:solidFill>
          <a:latin typeface="+mn-lt"/>
        </a:defRPr>
      </a:lvl3pPr>
      <a:lvl4pPr marL="8421688" indent="-1203325" algn="l" defTabSz="4813300" rtl="0" eaLnBrk="0" fontAlgn="base" hangingPunct="0">
        <a:spcBef>
          <a:spcPct val="20000"/>
        </a:spcBef>
        <a:spcAft>
          <a:spcPct val="0"/>
        </a:spcAft>
        <a:buChar char="–"/>
        <a:defRPr sz="10500">
          <a:solidFill>
            <a:schemeClr val="tx1"/>
          </a:solidFill>
          <a:latin typeface="+mn-lt"/>
        </a:defRPr>
      </a:lvl4pPr>
      <a:lvl5pPr marL="10828338" indent="-1203325" algn="l" defTabSz="4813300" rtl="0" eaLnBrk="0" fontAlgn="base" hangingPunct="0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5pPr>
      <a:lvl6pPr marL="11285538" indent="-1203325" algn="l" defTabSz="4813300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6pPr>
      <a:lvl7pPr marL="11742738" indent="-1203325" algn="l" defTabSz="4813300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7pPr>
      <a:lvl8pPr marL="12199938" indent="-1203325" algn="l" defTabSz="4813300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8pPr>
      <a:lvl9pPr marL="12657138" indent="-1203325" algn="l" defTabSz="4813300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/>
          <p:cNvSpPr txBox="1">
            <a:spLocks/>
          </p:cNvSpPr>
          <p:nvPr/>
        </p:nvSpPr>
        <p:spPr>
          <a:xfrm>
            <a:off x="34022306" y="8948053"/>
            <a:ext cx="14440894" cy="9002225"/>
          </a:xfrm>
          <a:prstGeom prst="rect">
            <a:avLst/>
          </a:prstGeom>
          <a:solidFill>
            <a:srgbClr val="DFD9BD"/>
          </a:solidFill>
        </p:spPr>
        <p:txBody>
          <a:bodyPr lIns="457200" tIns="274320" rIns="457200" bIns="91440"/>
          <a:lstStyle>
            <a:lvl1pPr marL="0" indent="0" algn="l" defTabSz="4813300" rtl="0" eaLnBrk="0" fontAlgn="base" hangingPunct="0">
              <a:spcBef>
                <a:spcPts val="2400"/>
              </a:spcBef>
              <a:spcAft>
                <a:spcPts val="2400"/>
              </a:spcAft>
              <a:buNone/>
              <a:defRPr sz="8800" b="1" cap="small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76250" indent="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5000">
                <a:solidFill>
                  <a:srgbClr val="3C3C32"/>
                </a:solidFill>
                <a:latin typeface="+mn-lt"/>
              </a:defRPr>
            </a:lvl2pPr>
            <a:lvl3pPr marL="1371600" indent="-4699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000">
                <a:solidFill>
                  <a:srgbClr val="3C3C32"/>
                </a:solidFill>
                <a:latin typeface="+mn-lt"/>
              </a:defRPr>
            </a:lvl3pPr>
            <a:lvl4pPr marL="2082800" indent="-6604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000">
                <a:solidFill>
                  <a:srgbClr val="3C3C32"/>
                </a:solidFill>
                <a:latin typeface="+mn-lt"/>
              </a:defRPr>
            </a:lvl4pPr>
            <a:lvl5pPr marL="10828338" indent="-1203325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5pPr>
            <a:lvl6pPr marL="112855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6pPr>
            <a:lvl7pPr marL="117427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7pPr>
            <a:lvl8pPr marL="121999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8pPr>
            <a:lvl9pPr marL="126571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Analysis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endParaRPr lang="en-US" sz="4400" b="0" cap="none" dirty="0" smtClean="0">
              <a:latin typeface="+mn-lt"/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endParaRPr lang="en-US" sz="4400" b="0" cap="none" dirty="0" smtClean="0">
              <a:latin typeface="+mn-lt"/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endParaRPr lang="en-US" sz="4400" b="0" cap="none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800" b="0" cap="none" dirty="0" smtClean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400" b="0" cap="none" dirty="0" smtClean="0">
                <a:latin typeface="+mn-lt"/>
              </a:rPr>
              <a:t>Generalized Psychophysiological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400" b="0" cap="none" dirty="0" smtClean="0">
                <a:latin typeface="+mn-lt"/>
              </a:rPr>
              <a:t>Interactions</a:t>
            </a:r>
            <a:r>
              <a:rPr lang="en-US" sz="4400" b="0" cap="none" baseline="30000" dirty="0" smtClean="0">
                <a:latin typeface="+mn-lt"/>
              </a:rPr>
              <a:t>4</a:t>
            </a:r>
            <a:r>
              <a:rPr lang="en-US" sz="4400" b="0" cap="none" dirty="0" smtClean="0">
                <a:latin typeface="+mn-lt"/>
              </a:rPr>
              <a:t> (</a:t>
            </a:r>
            <a:r>
              <a:rPr lang="en-US" sz="4400" b="0" cap="none" dirty="0" err="1" smtClean="0">
                <a:latin typeface="+mn-lt"/>
              </a:rPr>
              <a:t>gPPI</a:t>
            </a:r>
            <a:r>
              <a:rPr lang="en-US" sz="4400" b="0" cap="none" dirty="0" smtClean="0">
                <a:latin typeface="+mn-lt"/>
              </a:rPr>
              <a:t>) analysis done in </a:t>
            </a:r>
            <a:r>
              <a:rPr lang="en-US" sz="4400" b="0" cap="none" dirty="0" err="1" smtClean="0">
                <a:latin typeface="+mn-lt"/>
              </a:rPr>
              <a:t>Matlab</a:t>
            </a:r>
            <a:r>
              <a:rPr lang="en-US" sz="4400" b="0" cap="none" dirty="0" smtClean="0">
                <a:latin typeface="+mn-lt"/>
              </a:rPr>
              <a:t> R2012b.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b="0" cap="none" dirty="0" smtClean="0">
              <a:latin typeface="+mn-lt"/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4000" b="0" cap="none" dirty="0" smtClean="0">
                <a:latin typeface="+mn-lt"/>
              </a:rPr>
              <a:t>     </a:t>
            </a:r>
            <a:r>
              <a:rPr lang="el-GR" sz="4000" b="0" cap="none" dirty="0" smtClean="0">
                <a:latin typeface="+mn-lt"/>
              </a:rPr>
              <a:t>Y</a:t>
            </a:r>
            <a:r>
              <a:rPr lang="el-GR" sz="4000" b="0" cap="none" dirty="0">
                <a:latin typeface="+mn-lt"/>
              </a:rPr>
              <a:t>= β</a:t>
            </a:r>
            <a:r>
              <a:rPr lang="el-GR" sz="4000" b="0" cap="none" baseline="-25000" dirty="0">
                <a:latin typeface="+mn-lt"/>
              </a:rPr>
              <a:t>0</a:t>
            </a:r>
            <a:r>
              <a:rPr lang="el-GR" sz="4000" b="0" cap="none" dirty="0">
                <a:latin typeface="+mn-lt"/>
              </a:rPr>
              <a:t>+ β</a:t>
            </a:r>
            <a:r>
              <a:rPr lang="el-GR" sz="4000" b="0" cap="none" baseline="-25000" dirty="0">
                <a:latin typeface="+mn-lt"/>
              </a:rPr>
              <a:t>1</a:t>
            </a:r>
            <a:r>
              <a:rPr lang="el-GR" sz="4000" b="0" cap="none" dirty="0">
                <a:latin typeface="+mn-lt"/>
              </a:rPr>
              <a:t>X</a:t>
            </a:r>
            <a:r>
              <a:rPr lang="el-GR" sz="4000" b="0" cap="none" baseline="-25000" dirty="0">
                <a:latin typeface="+mn-lt"/>
              </a:rPr>
              <a:t>1</a:t>
            </a:r>
            <a:r>
              <a:rPr lang="el-GR" sz="4000" b="0" cap="none" dirty="0" smtClean="0">
                <a:latin typeface="+mn-lt"/>
              </a:rPr>
              <a:t>+ </a:t>
            </a:r>
            <a:r>
              <a:rPr lang="el-GR" sz="4000" b="0" cap="none" dirty="0">
                <a:latin typeface="+mn-lt"/>
              </a:rPr>
              <a:t>… </a:t>
            </a:r>
            <a:r>
              <a:rPr lang="el-GR" sz="4000" b="0" cap="none" dirty="0" smtClean="0">
                <a:latin typeface="+mn-lt"/>
              </a:rPr>
              <a:t>+  </a:t>
            </a:r>
            <a:r>
              <a:rPr lang="el-GR" sz="4000" b="0" cap="none" dirty="0">
                <a:latin typeface="+mn-lt"/>
              </a:rPr>
              <a:t>β</a:t>
            </a:r>
            <a:r>
              <a:rPr lang="el-GR" sz="4000" b="0" cap="none" baseline="-25000" dirty="0">
                <a:latin typeface="+mn-lt"/>
              </a:rPr>
              <a:t>9</a:t>
            </a:r>
            <a:r>
              <a:rPr lang="el-GR" sz="4000" b="0" cap="none" dirty="0">
                <a:latin typeface="+mn-lt"/>
              </a:rPr>
              <a:t>X</a:t>
            </a:r>
            <a:r>
              <a:rPr lang="el-GR" sz="4000" b="0" cap="none" baseline="-25000" dirty="0">
                <a:latin typeface="+mn-lt"/>
              </a:rPr>
              <a:t>9</a:t>
            </a:r>
            <a:r>
              <a:rPr lang="el-GR" sz="4000" b="0" cap="none" dirty="0">
                <a:latin typeface="+mn-lt"/>
              </a:rPr>
              <a:t>+β</a:t>
            </a:r>
            <a:r>
              <a:rPr lang="el-GR" sz="4000" b="0" cap="none" baseline="-25000" dirty="0">
                <a:latin typeface="+mn-lt"/>
              </a:rPr>
              <a:t>10</a:t>
            </a:r>
            <a:r>
              <a:rPr lang="el-GR" sz="4000" cap="none" dirty="0">
                <a:latin typeface="+mn-lt"/>
              </a:rPr>
              <a:t>R</a:t>
            </a:r>
            <a:r>
              <a:rPr lang="el-GR" sz="4000" b="0" cap="none" dirty="0">
                <a:latin typeface="+mn-lt"/>
              </a:rPr>
              <a:t>+ β</a:t>
            </a:r>
            <a:r>
              <a:rPr lang="el-GR" sz="4000" b="0" cap="none" baseline="-25000" dirty="0">
                <a:latin typeface="+mn-lt"/>
              </a:rPr>
              <a:t>11</a:t>
            </a:r>
            <a:r>
              <a:rPr lang="el-GR" sz="4000" cap="none" dirty="0">
                <a:latin typeface="+mn-lt"/>
              </a:rPr>
              <a:t>R</a:t>
            </a:r>
            <a:r>
              <a:rPr lang="el-GR" sz="4000" b="0" cap="none" dirty="0">
                <a:latin typeface="+mn-lt"/>
              </a:rPr>
              <a:t>X</a:t>
            </a:r>
            <a:r>
              <a:rPr lang="el-GR" sz="4000" b="0" cap="none" baseline="-25000" dirty="0">
                <a:latin typeface="+mn-lt"/>
              </a:rPr>
              <a:t>1</a:t>
            </a:r>
            <a:r>
              <a:rPr lang="el-GR" sz="4000" b="0" cap="none" dirty="0">
                <a:latin typeface="+mn-lt"/>
              </a:rPr>
              <a:t>+ </a:t>
            </a:r>
            <a:r>
              <a:rPr lang="el-GR" sz="4000" b="0" cap="none" dirty="0" smtClean="0">
                <a:latin typeface="+mn-lt"/>
              </a:rPr>
              <a:t>… +β</a:t>
            </a:r>
            <a:r>
              <a:rPr lang="el-GR" sz="4000" b="0" cap="none" baseline="-25000" dirty="0" smtClean="0">
                <a:latin typeface="+mn-lt"/>
              </a:rPr>
              <a:t>19</a:t>
            </a:r>
            <a:r>
              <a:rPr lang="el-GR" sz="4000" cap="none" dirty="0" smtClean="0">
                <a:latin typeface="+mn-lt"/>
              </a:rPr>
              <a:t>R</a:t>
            </a:r>
            <a:r>
              <a:rPr lang="el-GR" sz="4000" b="0" cap="none" dirty="0" smtClean="0">
                <a:latin typeface="+mn-lt"/>
              </a:rPr>
              <a:t>X</a:t>
            </a:r>
            <a:r>
              <a:rPr lang="el-GR" sz="4000" b="0" cap="none" baseline="-25000" dirty="0" smtClean="0">
                <a:latin typeface="+mn-lt"/>
              </a:rPr>
              <a:t>9</a:t>
            </a:r>
            <a:r>
              <a:rPr lang="el-GR" sz="4000" b="0" cap="none" dirty="0">
                <a:latin typeface="+mn-lt"/>
              </a:rPr>
              <a:t>+</a:t>
            </a:r>
            <a:r>
              <a:rPr lang="el-GR" sz="4000" b="0" cap="none" dirty="0" smtClean="0">
                <a:latin typeface="+mn-lt"/>
              </a:rPr>
              <a:t>ε</a:t>
            </a:r>
            <a:r>
              <a:rPr lang="en-US" sz="4000" b="0" cap="none" dirty="0" smtClean="0">
                <a:latin typeface="+mn-lt"/>
              </a:rPr>
              <a:t>, 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4400" b="0" cap="none" dirty="0">
                <a:latin typeface="+mn-lt"/>
              </a:rPr>
              <a:t> </a:t>
            </a:r>
            <a:r>
              <a:rPr lang="en-US" sz="4400" b="0" cap="none" dirty="0" smtClean="0">
                <a:latin typeface="+mn-lt"/>
              </a:rPr>
              <a:t>                         where </a:t>
            </a:r>
            <a:r>
              <a:rPr lang="en-US" sz="4400" cap="none" dirty="0" smtClean="0">
                <a:latin typeface="+mn-lt"/>
              </a:rPr>
              <a:t>R</a:t>
            </a:r>
            <a:r>
              <a:rPr lang="en-US" sz="4400" b="0" cap="none" dirty="0" smtClean="0">
                <a:latin typeface="+mn-lt"/>
              </a:rPr>
              <a:t>= BOLD activity of the seed.</a:t>
            </a:r>
            <a:endParaRPr lang="en-US" sz="2800" b="0" cap="none" dirty="0" smtClean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b="0" cap="none" dirty="0" smtClean="0">
              <a:latin typeface="+mn-lt"/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4400" b="0" cap="none" dirty="0" smtClean="0">
                <a:latin typeface="+mn-lt"/>
              </a:rPr>
              <a:t>Monte Carlo simulations to cluster correct to p&lt;0.05.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6154400" y="8948057"/>
            <a:ext cx="17373600" cy="14064343"/>
          </a:xfrm>
        </p:spPr>
        <p:txBody>
          <a:bodyPr numCol="2"/>
          <a:lstStyle/>
          <a:p>
            <a:endParaRPr lang="en-US" dirty="0"/>
          </a:p>
          <a:p>
            <a:endParaRPr lang="en-US" sz="4400" b="0" u="sng" cap="none" dirty="0" smtClean="0">
              <a:latin typeface="+mn-lt"/>
            </a:endParaRPr>
          </a:p>
          <a:p>
            <a:endParaRPr lang="en-US" sz="4400" b="0" u="sng" cap="none" dirty="0" smtClean="0">
              <a:latin typeface="+mn-lt"/>
            </a:endParaRPr>
          </a:p>
          <a:p>
            <a:endParaRPr lang="en-US" sz="4400" b="0" u="sng" cap="none" dirty="0">
              <a:latin typeface="+mn-lt"/>
            </a:endParaRPr>
          </a:p>
          <a:p>
            <a:endParaRPr lang="en-US" sz="4400" b="0" u="sng" cap="none" dirty="0" smtClean="0">
              <a:latin typeface="+mn-lt"/>
            </a:endParaRPr>
          </a:p>
          <a:p>
            <a:endParaRPr lang="en-US" sz="4400" b="0" u="sng" cap="none" dirty="0">
              <a:latin typeface="+mn-lt"/>
            </a:endParaRPr>
          </a:p>
          <a:p>
            <a:endParaRPr lang="en-US" sz="4400" b="0" u="sng" cap="none" dirty="0" smtClean="0">
              <a:latin typeface="+mn-lt"/>
            </a:endParaRPr>
          </a:p>
          <a:p>
            <a:endParaRPr lang="en-US" sz="4400" b="0" u="sng" cap="none" dirty="0">
              <a:latin typeface="+mn-lt"/>
            </a:endParaRPr>
          </a:p>
          <a:p>
            <a:endParaRPr lang="en-US" sz="4400" b="0" u="sng" cap="none" dirty="0" smtClean="0">
              <a:latin typeface="+mn-lt"/>
            </a:endParaRPr>
          </a:p>
          <a:p>
            <a:endParaRPr lang="en-US" sz="4400" b="0" u="sng" cap="none" dirty="0">
              <a:latin typeface="+mn-lt"/>
            </a:endParaRPr>
          </a:p>
        </p:txBody>
      </p:sp>
      <p:sp>
        <p:nvSpPr>
          <p:cNvPr id="221" name="Content Placeholder 4"/>
          <p:cNvSpPr txBox="1">
            <a:spLocks/>
          </p:cNvSpPr>
          <p:nvPr/>
        </p:nvSpPr>
        <p:spPr>
          <a:xfrm>
            <a:off x="16206224" y="8972637"/>
            <a:ext cx="17321776" cy="2762163"/>
          </a:xfrm>
          <a:prstGeom prst="rect">
            <a:avLst/>
          </a:prstGeom>
          <a:solidFill>
            <a:srgbClr val="DFD9BD"/>
          </a:solidFill>
        </p:spPr>
        <p:txBody>
          <a:bodyPr lIns="457200" tIns="274320" rIns="457200" bIns="91440"/>
          <a:lstStyle>
            <a:lvl1pPr marL="0" indent="0" algn="l" defTabSz="4813300" rtl="0" eaLnBrk="0" fontAlgn="base" hangingPunct="0">
              <a:spcBef>
                <a:spcPts val="2400"/>
              </a:spcBef>
              <a:spcAft>
                <a:spcPts val="2400"/>
              </a:spcAft>
              <a:buNone/>
              <a:defRPr sz="8800" b="1" cap="small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76250" indent="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5000">
                <a:solidFill>
                  <a:srgbClr val="3C3C32"/>
                </a:solidFill>
                <a:latin typeface="+mn-lt"/>
              </a:defRPr>
            </a:lvl2pPr>
            <a:lvl3pPr marL="1371600" indent="-4699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000">
                <a:solidFill>
                  <a:srgbClr val="3C3C32"/>
                </a:solidFill>
                <a:latin typeface="+mn-lt"/>
              </a:defRPr>
            </a:lvl3pPr>
            <a:lvl4pPr marL="2082800" indent="-6604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000">
                <a:solidFill>
                  <a:srgbClr val="3C3C32"/>
                </a:solidFill>
                <a:latin typeface="+mn-lt"/>
              </a:defRPr>
            </a:lvl4pPr>
            <a:lvl5pPr marL="10828338" indent="-1203325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5pPr>
            <a:lvl6pPr marL="112855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6pPr>
            <a:lvl7pPr marL="117427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7pPr>
            <a:lvl8pPr marL="121999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8pPr>
            <a:lvl9pPr marL="126571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>
              <a:spcBef>
                <a:spcPts val="1200"/>
              </a:spcBef>
              <a:spcAft>
                <a:spcPts val="0"/>
              </a:spcAft>
            </a:pPr>
            <a:r>
              <a:rPr lang="en-US" sz="8800" b="1" cap="small" dirty="0" smtClean="0">
                <a:solidFill>
                  <a:schemeClr val="tx1"/>
                </a:solidFill>
                <a:latin typeface="Georgia" panose="02040502050405020303" pitchFamily="18" charset="0"/>
              </a:rPr>
              <a:t>Methods</a:t>
            </a:r>
            <a:r>
              <a:rPr lang="en-US" sz="8800" cap="small" baseline="30000" dirty="0">
                <a:solidFill>
                  <a:schemeClr val="tx1"/>
                </a:solidFill>
                <a:latin typeface="Georgia" panose="02040502050405020303" pitchFamily="18" charset="0"/>
              </a:rPr>
              <a:t>3</a:t>
            </a:r>
            <a:r>
              <a:rPr lang="en-US" dirty="0" smtClean="0"/>
              <a:t> </a:t>
            </a:r>
            <a:endParaRPr lang="en-US" sz="4800" dirty="0" smtClean="0"/>
          </a:p>
          <a:p>
            <a:pPr marL="0" lvl="1">
              <a:spcBef>
                <a:spcPts val="1200"/>
              </a:spcBef>
              <a:spcAft>
                <a:spcPts val="0"/>
              </a:spcAft>
            </a:pPr>
            <a:r>
              <a:rPr lang="en-US" sz="4400" dirty="0">
                <a:solidFill>
                  <a:srgbClr val="000000"/>
                </a:solidFill>
              </a:rPr>
              <a:t>P</a:t>
            </a:r>
            <a:r>
              <a:rPr lang="en-US" sz="4400" dirty="0" smtClean="0">
                <a:solidFill>
                  <a:srgbClr val="000000"/>
                </a:solidFill>
              </a:rPr>
              <a:t>reliterate 5 y/o (56.6m, </a:t>
            </a:r>
            <a:r>
              <a:rPr lang="en-US" sz="4400" dirty="0" err="1" smtClean="0">
                <a:solidFill>
                  <a:srgbClr val="000000"/>
                </a:solidFill>
              </a:rPr>
              <a:t>s.d.</a:t>
            </a:r>
            <a:r>
              <a:rPr lang="en-US" sz="4400" dirty="0" smtClean="0">
                <a:solidFill>
                  <a:srgbClr val="000000"/>
                </a:solidFill>
              </a:rPr>
              <a:t>=4.02) children (n=11, </a:t>
            </a:r>
            <a:r>
              <a:rPr lang="en-US" sz="4400" dirty="0">
                <a:solidFill>
                  <a:srgbClr val="000000"/>
                </a:solidFill>
              </a:rPr>
              <a:t>6</a:t>
            </a:r>
            <a:r>
              <a:rPr lang="en-US" sz="4400" dirty="0" smtClean="0">
                <a:solidFill>
                  <a:srgbClr val="000000"/>
                </a:solidFill>
              </a:rPr>
              <a:t> female).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1104901"/>
            <a:ext cx="43205400" cy="3238499"/>
          </a:xfrm>
        </p:spPr>
        <p:txBody>
          <a:bodyPr>
            <a:normAutofit fontScale="90000"/>
          </a:bodyPr>
          <a:lstStyle/>
          <a:p>
            <a:r>
              <a:rPr lang="en-US" sz="12500" dirty="0"/>
              <a:t>Investigating the development of </a:t>
            </a:r>
            <a:r>
              <a:rPr lang="en-US" sz="12500" dirty="0" smtClean="0"/>
              <a:t/>
            </a:r>
            <a:br>
              <a:rPr lang="en-US" sz="12500" dirty="0" smtClean="0"/>
            </a:br>
            <a:r>
              <a:rPr lang="en-US" sz="12500" dirty="0" smtClean="0"/>
              <a:t>letter </a:t>
            </a:r>
            <a:r>
              <a:rPr lang="en-US" sz="12500" dirty="0"/>
              <a:t>perception using </a:t>
            </a:r>
            <a:r>
              <a:rPr lang="en-US" sz="12500" dirty="0" err="1" smtClean="0"/>
              <a:t>gPPI</a:t>
            </a:r>
            <a:r>
              <a:rPr lang="en-US" sz="12500" dirty="0" smtClean="0"/>
              <a:t> connectivity analysis</a:t>
            </a:r>
            <a:endParaRPr lang="en-US" sz="12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Vinci-Booher, S., </a:t>
            </a:r>
            <a:r>
              <a:rPr lang="en-US" dirty="0" err="1" smtClean="0"/>
              <a:t>Engelhardt</a:t>
            </a:r>
            <a:r>
              <a:rPr lang="en-US" dirty="0" smtClean="0"/>
              <a:t>, L., James, T.W., &amp; James, K.H.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Department of Psychological and Brain sciences, Indiana university</a:t>
            </a:r>
            <a:endParaRPr lang="en-US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1143000" y="24307800"/>
            <a:ext cx="47320199" cy="11113809"/>
          </a:xfrm>
          <a:prstGeom prst="rect">
            <a:avLst/>
          </a:prstGeom>
          <a:solidFill>
            <a:srgbClr val="DFD9BD"/>
          </a:solidFill>
        </p:spPr>
        <p:txBody>
          <a:bodyPr lIns="457200" tIns="274320" rIns="457200" bIns="91440"/>
          <a:lstStyle>
            <a:lvl1pPr marL="0" indent="0" algn="l" defTabSz="4813300" rtl="0" eaLnBrk="0" fontAlgn="base" hangingPunct="0">
              <a:spcBef>
                <a:spcPts val="2400"/>
              </a:spcBef>
              <a:spcAft>
                <a:spcPts val="2400"/>
              </a:spcAft>
              <a:buNone/>
              <a:defRPr sz="8800" b="1" cap="small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76250" indent="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5000">
                <a:solidFill>
                  <a:srgbClr val="3C3C32"/>
                </a:solidFill>
                <a:latin typeface="+mn-lt"/>
              </a:defRPr>
            </a:lvl2pPr>
            <a:lvl3pPr marL="1371600" indent="-4699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000">
                <a:solidFill>
                  <a:srgbClr val="3C3C32"/>
                </a:solidFill>
                <a:latin typeface="+mn-lt"/>
              </a:defRPr>
            </a:lvl3pPr>
            <a:lvl4pPr marL="2082800" indent="-6604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000">
                <a:solidFill>
                  <a:srgbClr val="3C3C32"/>
                </a:solidFill>
                <a:latin typeface="+mn-lt"/>
              </a:defRPr>
            </a:lvl4pPr>
            <a:lvl5pPr marL="10828338" indent="-1203325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5pPr>
            <a:lvl6pPr marL="112855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6pPr>
            <a:lvl7pPr marL="117427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7pPr>
            <a:lvl8pPr marL="121999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8pPr>
            <a:lvl9pPr marL="126571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Results &amp; Conclusions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143000" y="23698200"/>
            <a:ext cx="4732019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AF9F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Content Placeholder 4"/>
          <p:cNvSpPr txBox="1">
            <a:spLocks/>
          </p:cNvSpPr>
          <p:nvPr/>
        </p:nvSpPr>
        <p:spPr>
          <a:xfrm>
            <a:off x="1143000" y="18366171"/>
            <a:ext cx="14571523" cy="4646230"/>
          </a:xfrm>
          <a:prstGeom prst="rect">
            <a:avLst/>
          </a:prstGeom>
          <a:solidFill>
            <a:srgbClr val="DFD9BD"/>
          </a:solidFill>
        </p:spPr>
        <p:txBody>
          <a:bodyPr lIns="457200" tIns="274320" rIns="457200" bIns="91440"/>
          <a:lstStyle>
            <a:lvl1pPr marL="0" indent="0" algn="l" defTabSz="4813300" rtl="0" eaLnBrk="0" fontAlgn="base" hangingPunct="0">
              <a:spcBef>
                <a:spcPts val="2400"/>
              </a:spcBef>
              <a:spcAft>
                <a:spcPts val="2400"/>
              </a:spcAft>
              <a:buNone/>
              <a:defRPr sz="8800" b="1" cap="small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76250" indent="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5000">
                <a:solidFill>
                  <a:srgbClr val="3C3C32"/>
                </a:solidFill>
                <a:latin typeface="+mn-lt"/>
              </a:defRPr>
            </a:lvl2pPr>
            <a:lvl3pPr marL="1371600" indent="-4699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000">
                <a:solidFill>
                  <a:srgbClr val="3C3C32"/>
                </a:solidFill>
                <a:latin typeface="+mn-lt"/>
              </a:defRPr>
            </a:lvl3pPr>
            <a:lvl4pPr marL="2082800" indent="-6604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000">
                <a:solidFill>
                  <a:srgbClr val="3C3C32"/>
                </a:solidFill>
                <a:latin typeface="+mn-lt"/>
              </a:defRPr>
            </a:lvl4pPr>
            <a:lvl5pPr marL="10828338" indent="-1203325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5pPr>
            <a:lvl6pPr marL="112855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6pPr>
            <a:lvl7pPr marL="117427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7pPr>
            <a:lvl8pPr marL="121999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8pPr>
            <a:lvl9pPr marL="126571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Purpose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4400" b="0" cap="none" dirty="0" smtClean="0">
                <a:latin typeface="+mn-lt"/>
              </a:rPr>
              <a:t>To investigate the effects of learning letters through handwriting on the development of a letter perception functional brain network.</a:t>
            </a:r>
          </a:p>
        </p:txBody>
      </p:sp>
      <p:sp>
        <p:nvSpPr>
          <p:cNvPr id="21" name="Content Placeholder 4"/>
          <p:cNvSpPr txBox="1">
            <a:spLocks/>
          </p:cNvSpPr>
          <p:nvPr/>
        </p:nvSpPr>
        <p:spPr>
          <a:xfrm>
            <a:off x="1143000" y="8948054"/>
            <a:ext cx="14547147" cy="9002224"/>
          </a:xfrm>
          <a:prstGeom prst="rect">
            <a:avLst/>
          </a:prstGeom>
          <a:solidFill>
            <a:srgbClr val="DFD9BD"/>
          </a:solidFill>
        </p:spPr>
        <p:txBody>
          <a:bodyPr lIns="457200" tIns="274320" rIns="457200" bIns="91440"/>
          <a:lstStyle>
            <a:lvl1pPr marL="0" indent="0" algn="l" defTabSz="4813300" rtl="0" eaLnBrk="0" fontAlgn="base" hangingPunct="0">
              <a:spcBef>
                <a:spcPts val="2400"/>
              </a:spcBef>
              <a:spcAft>
                <a:spcPts val="2400"/>
              </a:spcAft>
              <a:buNone/>
              <a:defRPr sz="8800" b="1" cap="small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76250" indent="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5000">
                <a:solidFill>
                  <a:srgbClr val="3C3C32"/>
                </a:solidFill>
                <a:latin typeface="+mn-lt"/>
              </a:defRPr>
            </a:lvl2pPr>
            <a:lvl3pPr marL="1371600" indent="-4699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000">
                <a:solidFill>
                  <a:srgbClr val="3C3C32"/>
                </a:solidFill>
                <a:latin typeface="+mn-lt"/>
              </a:defRPr>
            </a:lvl3pPr>
            <a:lvl4pPr marL="2082800" indent="-6604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000">
                <a:solidFill>
                  <a:srgbClr val="3C3C32"/>
                </a:solidFill>
                <a:latin typeface="+mn-lt"/>
              </a:defRPr>
            </a:lvl4pPr>
            <a:lvl5pPr marL="10828338" indent="-1203325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5pPr>
            <a:lvl6pPr marL="112855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6pPr>
            <a:lvl7pPr marL="117427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7pPr>
            <a:lvl8pPr marL="121999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8pPr>
            <a:lvl9pPr marL="126571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Background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4400" b="0" cap="none" dirty="0" smtClean="0">
                <a:latin typeface="+mn-lt"/>
              </a:rPr>
              <a:t>Letter learning reinforced through handwriting:</a:t>
            </a:r>
          </a:p>
          <a:p>
            <a:pPr marL="914400" indent="-9144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400" b="0" cap="none" dirty="0">
                <a:latin typeface="+mn-lt"/>
              </a:rPr>
              <a:t>f</a:t>
            </a:r>
            <a:r>
              <a:rPr lang="en-US" sz="4400" b="0" cap="none" dirty="0" smtClean="0">
                <a:latin typeface="+mn-lt"/>
              </a:rPr>
              <a:t>acilitates letter recognition</a:t>
            </a:r>
            <a:r>
              <a:rPr lang="en-US" sz="4400" b="0" cap="none" baseline="30000" dirty="0" smtClean="0">
                <a:latin typeface="+mn-lt"/>
              </a:rPr>
              <a:t>1</a:t>
            </a:r>
            <a:r>
              <a:rPr lang="en-US" sz="4400" b="0" cap="none" dirty="0" smtClean="0">
                <a:latin typeface="+mn-lt"/>
              </a:rPr>
              <a:t>,</a:t>
            </a:r>
          </a:p>
          <a:p>
            <a:pPr marL="914400" indent="-914400">
              <a:spcBef>
                <a:spcPts val="1200"/>
              </a:spcBef>
              <a:spcAft>
                <a:spcPts val="0"/>
              </a:spcAft>
              <a:buAutoNum type="arabicPeriod"/>
            </a:pPr>
            <a:r>
              <a:rPr lang="en-US" sz="4400" b="0" cap="none" dirty="0">
                <a:latin typeface="+mn-lt"/>
              </a:rPr>
              <a:t>i</a:t>
            </a:r>
            <a:r>
              <a:rPr lang="en-US" sz="4400" b="0" cap="none" dirty="0" smtClean="0">
                <a:latin typeface="+mn-lt"/>
              </a:rPr>
              <a:t>ncreases BOLD signal from LFG during letter perception</a:t>
            </a:r>
            <a:r>
              <a:rPr lang="en-US" sz="4400" b="0" cap="none" baseline="30000" dirty="0" smtClean="0">
                <a:latin typeface="+mn-lt"/>
              </a:rPr>
              <a:t>2</a:t>
            </a:r>
            <a:r>
              <a:rPr lang="en-US" sz="4400" b="0" cap="none" dirty="0" smtClean="0">
                <a:latin typeface="+mn-lt"/>
              </a:rPr>
              <a:t>,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4400" b="0" cap="none" dirty="0">
                <a:latin typeface="+mn-lt"/>
              </a:rPr>
              <a:t>w</a:t>
            </a:r>
            <a:r>
              <a:rPr lang="en-US" sz="4400" b="0" cap="none" dirty="0" smtClean="0">
                <a:latin typeface="+mn-lt"/>
              </a:rPr>
              <a:t>hen compared to visual-only letter learning.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endParaRPr lang="en-US" sz="4400" b="0" cap="none" dirty="0" smtClean="0">
              <a:latin typeface="+mn-lt"/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4400" b="0" cap="none" dirty="0" smtClean="0">
                <a:latin typeface="+mn-lt"/>
              </a:rPr>
              <a:t>Areas typically involved in adult </a:t>
            </a:r>
            <a:r>
              <a:rPr lang="en-US" sz="4400" b="0" cap="none" dirty="0">
                <a:latin typeface="+mn-lt"/>
              </a:rPr>
              <a:t>l</a:t>
            </a:r>
            <a:r>
              <a:rPr lang="en-US" sz="4400" b="0" cap="none" dirty="0" smtClean="0">
                <a:latin typeface="+mn-lt"/>
              </a:rPr>
              <a:t>etter </a:t>
            </a:r>
            <a:r>
              <a:rPr lang="en-US" sz="4400" b="0" cap="none" dirty="0">
                <a:latin typeface="+mn-lt"/>
              </a:rPr>
              <a:t>p</a:t>
            </a:r>
            <a:r>
              <a:rPr lang="en-US" sz="4400" b="0" cap="none" dirty="0" smtClean="0">
                <a:latin typeface="+mn-lt"/>
              </a:rPr>
              <a:t>erception:  LFG</a:t>
            </a:r>
            <a:r>
              <a:rPr lang="en-US" sz="4400" b="0" cap="none" dirty="0" smtClean="0">
                <a:latin typeface="+mn-lt"/>
              </a:rPr>
              <a:t>, </a:t>
            </a:r>
            <a:r>
              <a:rPr lang="en-US" sz="4400" b="0" cap="none" dirty="0" err="1" smtClean="0">
                <a:latin typeface="+mn-lt"/>
              </a:rPr>
              <a:t>LPrG</a:t>
            </a:r>
            <a:r>
              <a:rPr lang="en-US" sz="4400" b="0" cap="none" dirty="0" smtClean="0">
                <a:latin typeface="+mn-lt"/>
              </a:rPr>
              <a:t>, </a:t>
            </a:r>
            <a:r>
              <a:rPr lang="en-US" sz="4400" b="0" cap="none" dirty="0" smtClean="0">
                <a:latin typeface="+mn-lt"/>
              </a:rPr>
              <a:t>LIFG, </a:t>
            </a:r>
            <a:r>
              <a:rPr lang="en-US" sz="4400" b="0" cap="none" dirty="0" smtClean="0">
                <a:latin typeface="+mn-lt"/>
              </a:rPr>
              <a:t>LMFG, </a:t>
            </a:r>
            <a:r>
              <a:rPr lang="en-US" sz="4400" b="0" cap="none" dirty="0" smtClean="0">
                <a:latin typeface="+mn-lt"/>
              </a:rPr>
              <a:t>and posterior parietal cortex</a:t>
            </a:r>
            <a:r>
              <a:rPr lang="en-US" sz="4400" b="0" cap="none" baseline="30000" dirty="0" smtClean="0">
                <a:latin typeface="+mn-lt"/>
              </a:rPr>
              <a:t>3</a:t>
            </a:r>
            <a:r>
              <a:rPr lang="en-US" sz="4400" b="0" cap="none" dirty="0" smtClean="0">
                <a:latin typeface="+mn-lt"/>
              </a:rPr>
              <a:t>.</a:t>
            </a:r>
            <a:endParaRPr lang="en-US" sz="4400" cap="none" dirty="0" smtClean="0"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607049" y="35585122"/>
            <a:ext cx="1692148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Longcamp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 et al., 2005; </a:t>
            </a:r>
            <a:r>
              <a:rPr lang="en-US" sz="3200" baseline="30000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 James, 2010; </a:t>
            </a:r>
            <a:r>
              <a:rPr lang="en-US" sz="3200" baseline="30000" dirty="0">
                <a:solidFill>
                  <a:schemeClr val="bg1"/>
                </a:solidFill>
                <a:latin typeface="+mn-lt"/>
              </a:rPr>
              <a:t>3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 James &amp;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Engelhardt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, 2012; </a:t>
            </a:r>
            <a:r>
              <a:rPr lang="en-US" sz="3200" baseline="30000" dirty="0" smtClean="0">
                <a:solidFill>
                  <a:schemeClr val="bg1"/>
                </a:solidFill>
                <a:latin typeface="+mn-lt"/>
              </a:rPr>
              <a:t>4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 McLaren et al., 2012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743200" y="24841258"/>
            <a:ext cx="4488816" cy="9601142"/>
            <a:chOff x="4937124" y="25679399"/>
            <a:chExt cx="4488816" cy="8551017"/>
          </a:xfrm>
        </p:grpSpPr>
        <p:pic>
          <p:nvPicPr>
            <p:cNvPr id="7" name="Picture 6" descr="DrawLetTypeLet_LFGp.05_z46.png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31546800"/>
              <a:ext cx="4434840" cy="251645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 descr="DrawLetTypeLet_LFGp.05_z50.png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1100" y="28676600"/>
              <a:ext cx="4434840" cy="251645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Picture 12" descr="DrawLetTypeLet_LFGp.05_z58.png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1100" y="25679399"/>
              <a:ext cx="4434840" cy="251645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4937124" y="27569458"/>
              <a:ext cx="1085954" cy="6660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z=58</a:t>
              </a:r>
            </a:p>
            <a:p>
              <a:endParaRPr lang="en-US" sz="3200" dirty="0">
                <a:solidFill>
                  <a:schemeClr val="bg1"/>
                </a:solidFill>
              </a:endParaRPr>
            </a:p>
            <a:p>
              <a:endParaRPr lang="en-US" sz="3200" dirty="0" smtClean="0">
                <a:solidFill>
                  <a:schemeClr val="bg1"/>
                </a:solidFill>
              </a:endParaRPr>
            </a:p>
            <a:p>
              <a:endParaRPr lang="en-US" sz="3200" dirty="0" smtClean="0">
                <a:solidFill>
                  <a:schemeClr val="bg1"/>
                </a:solidFill>
              </a:endParaRPr>
            </a:p>
            <a:p>
              <a:endParaRPr lang="en-US" sz="3200" dirty="0" smtClean="0">
                <a:solidFill>
                  <a:schemeClr val="bg1"/>
                </a:solidFill>
              </a:endParaRPr>
            </a:p>
            <a:p>
              <a:endParaRPr lang="en-US" sz="3200" dirty="0">
                <a:solidFill>
                  <a:schemeClr val="bg1"/>
                </a:solidFill>
              </a:endParaRPr>
            </a:p>
            <a:p>
              <a:endParaRPr lang="en-US" sz="3200" dirty="0" smtClean="0">
                <a:solidFill>
                  <a:schemeClr val="bg1"/>
                </a:solidFill>
              </a:endParaRPr>
            </a:p>
            <a:p>
              <a:r>
                <a:rPr lang="en-US" sz="3200" dirty="0" smtClean="0">
                  <a:solidFill>
                    <a:schemeClr val="bg1"/>
                  </a:solidFill>
                </a:rPr>
                <a:t>z=40</a:t>
              </a:r>
            </a:p>
            <a:p>
              <a:endParaRPr lang="en-US" sz="3200" dirty="0" smtClean="0">
                <a:solidFill>
                  <a:schemeClr val="bg1"/>
                </a:solidFill>
              </a:endParaRPr>
            </a:p>
            <a:p>
              <a:endParaRPr lang="en-US" sz="3200" dirty="0" smtClean="0">
                <a:solidFill>
                  <a:schemeClr val="bg1"/>
                </a:solidFill>
              </a:endParaRPr>
            </a:p>
            <a:p>
              <a:endParaRPr lang="en-US" sz="3200" dirty="0" smtClean="0">
                <a:solidFill>
                  <a:schemeClr val="bg1"/>
                </a:solidFill>
              </a:endParaRPr>
            </a:p>
            <a:p>
              <a:endParaRPr lang="en-US" sz="3200" dirty="0">
                <a:solidFill>
                  <a:schemeClr val="bg1"/>
                </a:solidFill>
              </a:endParaRPr>
            </a:p>
            <a:p>
              <a:endParaRPr lang="en-US" sz="3200" dirty="0" smtClean="0">
                <a:solidFill>
                  <a:schemeClr val="bg1"/>
                </a:solidFill>
              </a:endParaRPr>
            </a:p>
            <a:p>
              <a:endParaRPr lang="en-US" sz="3200" dirty="0">
                <a:solidFill>
                  <a:schemeClr val="bg1"/>
                </a:solidFill>
              </a:endParaRPr>
            </a:p>
            <a:p>
              <a:r>
                <a:rPr lang="en-US" sz="3200" dirty="0" smtClean="0">
                  <a:solidFill>
                    <a:schemeClr val="bg1"/>
                  </a:solidFill>
                </a:rPr>
                <a:t>z=46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 bwMode="auto">
          <a:xfrm>
            <a:off x="17880354" y="26060400"/>
            <a:ext cx="13818846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AF9F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5" name="Group 24"/>
          <p:cNvGrpSpPr/>
          <p:nvPr/>
        </p:nvGrpSpPr>
        <p:grpSpPr>
          <a:xfrm>
            <a:off x="8229600" y="30759400"/>
            <a:ext cx="15112221" cy="3558973"/>
            <a:chOff x="10054851" y="25679400"/>
            <a:chExt cx="15112221" cy="3558973"/>
          </a:xfrm>
        </p:grpSpPr>
        <p:pic>
          <p:nvPicPr>
            <p:cNvPr id="19" name="Picture 18" descr="DrawLetTypeLet_LFGp.05_z-15.png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4851" y="25679400"/>
              <a:ext cx="4572000" cy="350215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2" name="Picture 21" descr="DrawLetTypeLet_LFGp.05_z-24.png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33523" y="25710821"/>
              <a:ext cx="4572000" cy="350215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4" name="Picture 23" descr="DrawLetTypeLet_LFGp.05_z-32.png"/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95072" y="25736221"/>
              <a:ext cx="4572000" cy="350215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7" name="TextBox 96"/>
            <p:cNvSpPr txBox="1"/>
            <p:nvPr/>
          </p:nvSpPr>
          <p:spPr>
            <a:xfrm>
              <a:off x="10078228" y="28625224"/>
              <a:ext cx="1206331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y= -15		         	      y= -24          			     y= -32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590800" y="34213800"/>
            <a:ext cx="118288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seed:  </a:t>
            </a:r>
            <a:r>
              <a:rPr lang="en-US" sz="3200" dirty="0" smtClean="0">
                <a:latin typeface="+mn-lt"/>
              </a:rPr>
              <a:t>LFG (orange), contrast:  </a:t>
            </a:r>
            <a:r>
              <a:rPr lang="en-US" sz="3200" dirty="0" err="1" smtClean="0">
                <a:latin typeface="+mn-lt"/>
              </a:rPr>
              <a:t>ppiDrawLetters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&gt; </a:t>
            </a:r>
            <a:r>
              <a:rPr lang="en-US" sz="3200" dirty="0" err="1" smtClean="0">
                <a:latin typeface="+mn-lt"/>
              </a:rPr>
              <a:t>ppiTypeLetters</a:t>
            </a:r>
            <a:endParaRPr lang="en-US" sz="3200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53400" y="26136600"/>
            <a:ext cx="1300994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smtClean="0"/>
              <a:t>Conclusion 1</a:t>
            </a:r>
            <a:r>
              <a:rPr lang="en-US" sz="4400" dirty="0" smtClean="0"/>
              <a:t>:  </a:t>
            </a:r>
          </a:p>
          <a:p>
            <a:r>
              <a:rPr lang="en-US" sz="4400" dirty="0" smtClean="0"/>
              <a:t>Learning letters through </a:t>
            </a:r>
            <a:r>
              <a:rPr lang="en-US" sz="4400" b="1" dirty="0" smtClean="0"/>
              <a:t>handwriting</a:t>
            </a:r>
            <a:r>
              <a:rPr lang="en-US" sz="4400" dirty="0" smtClean="0"/>
              <a:t> promotes </a:t>
            </a:r>
          </a:p>
          <a:p>
            <a:r>
              <a:rPr lang="en-US" sz="4400" dirty="0" smtClean="0"/>
              <a:t>an increase</a:t>
            </a:r>
            <a:r>
              <a:rPr lang="en-US" sz="4400" dirty="0"/>
              <a:t> </a:t>
            </a:r>
            <a:r>
              <a:rPr lang="en-US" sz="4400" dirty="0" smtClean="0"/>
              <a:t>in synchronous activity between </a:t>
            </a:r>
            <a:endParaRPr lang="en-US" sz="4400" dirty="0" smtClean="0"/>
          </a:p>
          <a:p>
            <a:r>
              <a:rPr lang="en-US" sz="4400" b="1" dirty="0" smtClean="0"/>
              <a:t>LFG &amp; dorsal </a:t>
            </a:r>
            <a:r>
              <a:rPr lang="en-US" sz="4400" b="1" dirty="0" err="1" smtClean="0"/>
              <a:t>LPrG</a:t>
            </a:r>
            <a:r>
              <a:rPr lang="en-US" sz="4400" b="1" dirty="0" smtClean="0"/>
              <a:t>/</a:t>
            </a:r>
            <a:r>
              <a:rPr lang="en-US" sz="4400" b="1" dirty="0" err="1" smtClean="0"/>
              <a:t>LPoG</a:t>
            </a:r>
            <a:r>
              <a:rPr lang="en-US" sz="4400" b="1" dirty="0"/>
              <a:t> </a:t>
            </a:r>
            <a:r>
              <a:rPr lang="en-US" sz="4400" dirty="0" smtClean="0"/>
              <a:t>during </a:t>
            </a:r>
            <a:r>
              <a:rPr lang="en-US" sz="4400" dirty="0" smtClean="0"/>
              <a:t>letter perception.</a:t>
            </a:r>
            <a:endParaRPr lang="en-US" sz="4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25984200" y="34314058"/>
            <a:ext cx="120340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seed:  LFG (orange</a:t>
            </a:r>
            <a:r>
              <a:rPr lang="en-US" sz="3200" dirty="0" smtClean="0">
                <a:latin typeface="+mn-lt"/>
              </a:rPr>
              <a:t>), </a:t>
            </a:r>
            <a:r>
              <a:rPr lang="en-US" sz="3200" dirty="0" smtClean="0">
                <a:latin typeface="+mn-lt"/>
              </a:rPr>
              <a:t>contrast:  </a:t>
            </a:r>
            <a:r>
              <a:rPr lang="en-US" sz="3200" dirty="0" err="1" smtClean="0">
                <a:latin typeface="+mn-lt"/>
              </a:rPr>
              <a:t>ppiDrawLetters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&gt; </a:t>
            </a:r>
            <a:r>
              <a:rPr lang="en-US" sz="3200" dirty="0" err="1" smtClean="0">
                <a:latin typeface="+mn-lt"/>
              </a:rPr>
              <a:t>ppiDrawShapes</a:t>
            </a:r>
            <a:endParaRPr lang="en-US" sz="3200" dirty="0" smtClean="0">
              <a:latin typeface="+mn-lt"/>
            </a:endParaRPr>
          </a:p>
          <a:p>
            <a:r>
              <a:rPr lang="en-US" sz="3200" dirty="0" smtClean="0">
                <a:latin typeface="+mn-lt"/>
              </a:rPr>
              <a:t>seed:  RFG (blue), contrast: </a:t>
            </a:r>
            <a:r>
              <a:rPr lang="en-US" sz="3200" dirty="0" err="1" smtClean="0">
                <a:latin typeface="+mn-lt"/>
              </a:rPr>
              <a:t>pppiDrawShapes</a:t>
            </a:r>
            <a:r>
              <a:rPr lang="en-US" sz="3200" dirty="0" smtClean="0">
                <a:latin typeface="+mn-lt"/>
              </a:rPr>
              <a:t> &gt; </a:t>
            </a:r>
            <a:r>
              <a:rPr lang="en-US" sz="3200" dirty="0" err="1" smtClean="0">
                <a:latin typeface="+mn-lt"/>
              </a:rPr>
              <a:t>ppiDrawLetters</a:t>
            </a:r>
            <a:endParaRPr lang="en-US" sz="3200" dirty="0">
              <a:latin typeface="+mn-lt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26136600" y="30824136"/>
            <a:ext cx="15191991" cy="3576688"/>
            <a:chOff x="26032209" y="30481664"/>
            <a:chExt cx="15191991" cy="3576688"/>
          </a:xfrm>
        </p:grpSpPr>
        <p:pic>
          <p:nvPicPr>
            <p:cNvPr id="29" name="Picture 28" descr="DrawLetDrawShape_LFGRFGp.05_y14.png"/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2209" y="30481664"/>
              <a:ext cx="4572000" cy="350215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0" name="Picture 29" descr="DrawLetDrawShape_LFGRFGp.05_y17.png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03241" y="30507180"/>
              <a:ext cx="4572000" cy="350215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1" name="Picture 30" descr="DrawLetDrawShape_LFGRFGp.05_y25.png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52200" y="30556200"/>
              <a:ext cx="4572000" cy="350215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6" name="TextBox 105"/>
            <p:cNvSpPr txBox="1"/>
            <p:nvPr/>
          </p:nvSpPr>
          <p:spPr>
            <a:xfrm>
              <a:off x="26140140" y="33438952"/>
              <a:ext cx="1168741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y= 14				       y= 17 			            y= 25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2367200" y="24738497"/>
            <a:ext cx="4692509" cy="10161103"/>
            <a:chOff x="41895486" y="24466879"/>
            <a:chExt cx="4027286" cy="9800213"/>
          </a:xfrm>
        </p:grpSpPr>
        <p:pic>
          <p:nvPicPr>
            <p:cNvPr id="98" name="Picture 97" descr="DrawLetDrawShape_LFGRFGp.05_z18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667" y="30959879"/>
              <a:ext cx="3839127" cy="282549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9" name="Picture 98" descr="DrawLetDrawShape_LFGRFGp.05_z2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5486" y="27699962"/>
              <a:ext cx="3814863" cy="282549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0" name="Picture 99" descr="DrawLetDrawShape_LFGRFGp.05_z28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5486" y="24466879"/>
              <a:ext cx="3814863" cy="282549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1" name="TextBox 110"/>
            <p:cNvSpPr txBox="1"/>
            <p:nvPr/>
          </p:nvSpPr>
          <p:spPr>
            <a:xfrm>
              <a:off x="44836818" y="26295679"/>
              <a:ext cx="1085954" cy="79714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200" dirty="0" smtClean="0">
                <a:solidFill>
                  <a:schemeClr val="bg1"/>
                </a:solidFill>
              </a:endParaRPr>
            </a:p>
            <a:p>
              <a:r>
                <a:rPr lang="en-US" sz="3200" dirty="0" smtClean="0">
                  <a:solidFill>
                    <a:schemeClr val="bg1"/>
                  </a:solidFill>
                </a:rPr>
                <a:t>z=28</a:t>
              </a:r>
            </a:p>
            <a:p>
              <a:endParaRPr lang="en-US" sz="3200" dirty="0">
                <a:solidFill>
                  <a:schemeClr val="bg1"/>
                </a:solidFill>
              </a:endParaRPr>
            </a:p>
            <a:p>
              <a:endParaRPr lang="en-US" sz="3200" dirty="0" smtClean="0">
                <a:solidFill>
                  <a:schemeClr val="bg1"/>
                </a:solidFill>
              </a:endParaRPr>
            </a:p>
            <a:p>
              <a:endParaRPr lang="en-US" sz="3200" dirty="0">
                <a:solidFill>
                  <a:schemeClr val="bg1"/>
                </a:solidFill>
              </a:endParaRPr>
            </a:p>
            <a:p>
              <a:endParaRPr lang="en-US" sz="3200" dirty="0" smtClean="0">
                <a:solidFill>
                  <a:schemeClr val="bg1"/>
                </a:solidFill>
              </a:endParaRPr>
            </a:p>
            <a:p>
              <a:endParaRPr lang="en-US" sz="3200" dirty="0" smtClean="0">
                <a:solidFill>
                  <a:schemeClr val="bg1"/>
                </a:solidFill>
              </a:endParaRPr>
            </a:p>
            <a:p>
              <a:endParaRPr lang="en-US" sz="3200" dirty="0" smtClean="0">
                <a:solidFill>
                  <a:schemeClr val="bg1"/>
                </a:solidFill>
              </a:endParaRPr>
            </a:p>
            <a:p>
              <a:r>
                <a:rPr lang="en-US" sz="3200" dirty="0" smtClean="0">
                  <a:solidFill>
                    <a:schemeClr val="bg1"/>
                  </a:solidFill>
                </a:rPr>
                <a:t>z=22</a:t>
              </a:r>
            </a:p>
            <a:p>
              <a:endParaRPr lang="en-US" sz="3200" dirty="0" smtClean="0">
                <a:solidFill>
                  <a:schemeClr val="bg1"/>
                </a:solidFill>
              </a:endParaRPr>
            </a:p>
            <a:p>
              <a:endParaRPr lang="en-US" sz="3200" dirty="0" smtClean="0">
                <a:solidFill>
                  <a:schemeClr val="bg1"/>
                </a:solidFill>
              </a:endParaRPr>
            </a:p>
            <a:p>
              <a:endParaRPr lang="en-US" sz="3200" dirty="0" smtClean="0">
                <a:solidFill>
                  <a:schemeClr val="bg1"/>
                </a:solidFill>
              </a:endParaRPr>
            </a:p>
            <a:p>
              <a:endParaRPr lang="en-US" sz="3200" dirty="0" smtClean="0">
                <a:solidFill>
                  <a:schemeClr val="bg1"/>
                </a:solidFill>
              </a:endParaRPr>
            </a:p>
            <a:p>
              <a:endParaRPr lang="en-US" sz="3200" dirty="0" smtClean="0">
                <a:solidFill>
                  <a:schemeClr val="bg1"/>
                </a:solidFill>
              </a:endParaRPr>
            </a:p>
            <a:p>
              <a:endParaRPr lang="en-US" sz="3200" dirty="0">
                <a:solidFill>
                  <a:schemeClr val="bg1"/>
                </a:solidFill>
              </a:endParaRPr>
            </a:p>
            <a:p>
              <a:r>
                <a:rPr lang="en-US" sz="3200" dirty="0" smtClean="0">
                  <a:solidFill>
                    <a:schemeClr val="bg1"/>
                  </a:solidFill>
                </a:rPr>
                <a:t>z=18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26060400" y="26136600"/>
            <a:ext cx="14994359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smtClean="0"/>
              <a:t>Conclusion 2</a:t>
            </a:r>
            <a:r>
              <a:rPr lang="en-US" sz="4400" dirty="0" smtClean="0"/>
              <a:t>:  </a:t>
            </a:r>
          </a:p>
          <a:p>
            <a:r>
              <a:rPr lang="en-US" sz="4400" dirty="0" smtClean="0"/>
              <a:t>Learning </a:t>
            </a:r>
            <a:r>
              <a:rPr lang="en-US" sz="4400" b="1" dirty="0" smtClean="0"/>
              <a:t>letters</a:t>
            </a:r>
            <a:r>
              <a:rPr lang="en-US" sz="4400" dirty="0" smtClean="0"/>
              <a:t> through handwriting promotes </a:t>
            </a:r>
          </a:p>
          <a:p>
            <a:r>
              <a:rPr lang="en-US" sz="4400" dirty="0" smtClean="0"/>
              <a:t>an increase in synchronous activity </a:t>
            </a:r>
            <a:r>
              <a:rPr lang="en-US" sz="4400" dirty="0" smtClean="0"/>
              <a:t>between</a:t>
            </a:r>
            <a:endParaRPr lang="en-US" sz="4400" dirty="0" smtClean="0"/>
          </a:p>
          <a:p>
            <a:r>
              <a:rPr lang="en-US" sz="4400" b="1" dirty="0" smtClean="0"/>
              <a:t>LFG </a:t>
            </a:r>
            <a:r>
              <a:rPr lang="en-US" sz="4400" b="1" dirty="0" smtClean="0"/>
              <a:t>&amp; LIFG/</a:t>
            </a:r>
            <a:r>
              <a:rPr lang="en-US" sz="4400" b="1" dirty="0" smtClean="0"/>
              <a:t>LMFG </a:t>
            </a:r>
            <a:r>
              <a:rPr lang="en-US" sz="4400" dirty="0" smtClean="0"/>
              <a:t>during letter perception, co</a:t>
            </a:r>
            <a:r>
              <a:rPr lang="en-US" sz="4400" dirty="0" smtClean="0"/>
              <a:t>-</a:t>
            </a:r>
            <a:r>
              <a:rPr lang="en-US" sz="4400" dirty="0" smtClean="0"/>
              <a:t>occurring</a:t>
            </a:r>
          </a:p>
          <a:p>
            <a:r>
              <a:rPr lang="en-US" sz="4400" dirty="0" smtClean="0"/>
              <a:t>with an increase in synchronous activity between</a:t>
            </a:r>
          </a:p>
          <a:p>
            <a:r>
              <a:rPr lang="en-US" sz="4400" dirty="0" smtClean="0"/>
              <a:t>RFG </a:t>
            </a:r>
            <a:r>
              <a:rPr lang="en-US" sz="4400" dirty="0" smtClean="0"/>
              <a:t>&amp; LIFG/LMFG/</a:t>
            </a:r>
            <a:r>
              <a:rPr lang="en-US" sz="4400" dirty="0" smtClean="0"/>
              <a:t>ACC during shape perception.</a:t>
            </a:r>
            <a:endParaRPr lang="en-US" sz="4400" dirty="0" smtClean="0"/>
          </a:p>
        </p:txBody>
      </p:sp>
      <p:cxnSp>
        <p:nvCxnSpPr>
          <p:cNvPr id="114" name="Straight Connector 113"/>
          <p:cNvCxnSpPr/>
          <p:nvPr/>
        </p:nvCxnSpPr>
        <p:spPr bwMode="auto">
          <a:xfrm>
            <a:off x="24688800" y="27276232"/>
            <a:ext cx="0" cy="686136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AF9F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5" name="Picture 104" descr="Screen Shot 2014-01-28 at 1.55.28 AM.png"/>
          <p:cNvPicPr>
            <a:picLocks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4" b="1369"/>
          <a:stretch/>
        </p:blipFill>
        <p:spPr>
          <a:xfrm>
            <a:off x="16459200" y="15673436"/>
            <a:ext cx="7848600" cy="5510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Straight Connector 11"/>
          <p:cNvCxnSpPr/>
          <p:nvPr/>
        </p:nvCxnSpPr>
        <p:spPr bwMode="auto">
          <a:xfrm>
            <a:off x="16611600" y="10668000"/>
            <a:ext cx="161544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AF9F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524000" y="20040600"/>
            <a:ext cx="13716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AF9F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0" name="Content Placeholder 4"/>
          <p:cNvSpPr txBox="1">
            <a:spLocks/>
          </p:cNvSpPr>
          <p:nvPr/>
        </p:nvSpPr>
        <p:spPr>
          <a:xfrm>
            <a:off x="34022306" y="10591800"/>
            <a:ext cx="13794188" cy="2590800"/>
          </a:xfrm>
          <a:prstGeom prst="rect">
            <a:avLst/>
          </a:prstGeom>
          <a:solidFill>
            <a:srgbClr val="DFD9BD"/>
          </a:solidFill>
        </p:spPr>
        <p:txBody>
          <a:bodyPr lIns="457200" tIns="274320" rIns="457200" bIns="91440" numCol="1"/>
          <a:lstStyle>
            <a:lvl1pPr marL="0" indent="0" algn="l" defTabSz="4813300" rtl="0" eaLnBrk="0" fontAlgn="base" hangingPunct="0">
              <a:spcBef>
                <a:spcPts val="2400"/>
              </a:spcBef>
              <a:spcAft>
                <a:spcPts val="2400"/>
              </a:spcAft>
              <a:buNone/>
              <a:defRPr sz="8800" b="1" cap="small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76250" indent="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5000">
                <a:solidFill>
                  <a:srgbClr val="3C3C32"/>
                </a:solidFill>
                <a:latin typeface="+mn-lt"/>
              </a:defRPr>
            </a:lvl2pPr>
            <a:lvl3pPr marL="1371600" indent="-4699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000">
                <a:solidFill>
                  <a:srgbClr val="3C3C32"/>
                </a:solidFill>
                <a:latin typeface="+mn-lt"/>
              </a:defRPr>
            </a:lvl3pPr>
            <a:lvl4pPr marL="2082800" indent="-6604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000">
                <a:solidFill>
                  <a:srgbClr val="3C3C32"/>
                </a:solidFill>
                <a:latin typeface="+mn-lt"/>
              </a:defRPr>
            </a:lvl4pPr>
            <a:lvl5pPr marL="10828338" indent="-1203325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5pPr>
            <a:lvl6pPr marL="112855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6pPr>
            <a:lvl7pPr marL="117427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7pPr>
            <a:lvl8pPr marL="121999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8pPr>
            <a:lvl9pPr marL="126571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9pPr>
          </a:lstStyle>
          <a:p>
            <a:pPr lvl="0" defTabSz="91440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4400" b="0" cap="none" dirty="0" smtClean="0">
                <a:solidFill>
                  <a:srgbClr val="000000"/>
                </a:solidFill>
                <a:latin typeface="Arial"/>
              </a:rPr>
              <a:t>Functional individualized </a:t>
            </a:r>
            <a:r>
              <a:rPr lang="en-US" sz="4400" b="0" cap="none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4400" b="0" cap="none" dirty="0" smtClean="0">
                <a:solidFill>
                  <a:srgbClr val="000000"/>
                </a:solidFill>
                <a:latin typeface="Arial"/>
              </a:rPr>
              <a:t>eeds: </a:t>
            </a:r>
          </a:p>
          <a:p>
            <a:pPr marL="571500" lvl="0" indent="-571500" defTabSz="914400" eaLnBrk="1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4400" b="0" cap="none" dirty="0" err="1" smtClean="0">
                <a:solidFill>
                  <a:srgbClr val="000000"/>
                </a:solidFill>
                <a:latin typeface="Arial"/>
              </a:rPr>
              <a:t>allLetters</a:t>
            </a:r>
            <a:r>
              <a:rPr lang="en-US" sz="4400" b="0" cap="none" dirty="0" smtClean="0">
                <a:solidFill>
                  <a:srgbClr val="000000"/>
                </a:solidFill>
                <a:latin typeface="Arial"/>
              </a:rPr>
              <a:t>&gt;fixation (balanced)</a:t>
            </a:r>
          </a:p>
          <a:p>
            <a:pPr marL="571500" lvl="0" indent="-571500" defTabSz="914400" eaLnBrk="1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4400" b="0" cap="none" dirty="0" smtClean="0">
                <a:solidFill>
                  <a:srgbClr val="000000"/>
                </a:solidFill>
                <a:latin typeface="Arial"/>
              </a:rPr>
              <a:t>RFG and LFG	</a:t>
            </a:r>
            <a:endParaRPr lang="en-US" sz="4400" b="0" cap="none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9" name="Picture 118" descr="Screen Shot 2014-02-09 at 5.06.28 PM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0" y="10972800"/>
            <a:ext cx="28956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2" name="TextBox 131"/>
          <p:cNvSpPr txBox="1"/>
          <p:nvPr/>
        </p:nvSpPr>
        <p:spPr>
          <a:xfrm>
            <a:off x="25284585" y="12134433"/>
            <a:ext cx="761919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>
                <a:latin typeface="+mn-lt"/>
              </a:rPr>
              <a:t>fMRI session</a:t>
            </a:r>
            <a:r>
              <a:rPr lang="en-US" sz="4400" dirty="0">
                <a:latin typeface="+mn-lt"/>
              </a:rPr>
              <a:t>:  </a:t>
            </a:r>
            <a:r>
              <a:rPr lang="en-US" sz="4400" dirty="0" smtClean="0">
                <a:latin typeface="+mn-lt"/>
              </a:rPr>
              <a:t>Viewed letters </a:t>
            </a:r>
          </a:p>
          <a:p>
            <a:r>
              <a:rPr lang="en-US" sz="4400" dirty="0" smtClean="0">
                <a:latin typeface="+mn-lt"/>
              </a:rPr>
              <a:t>and shapes that were learned </a:t>
            </a:r>
          </a:p>
          <a:p>
            <a:r>
              <a:rPr lang="en-US" sz="4400" dirty="0" smtClean="0">
                <a:latin typeface="+mn-lt"/>
              </a:rPr>
              <a:t>through the different training </a:t>
            </a:r>
          </a:p>
          <a:p>
            <a:r>
              <a:rPr lang="en-US" sz="4400" dirty="0" smtClean="0">
                <a:latin typeface="+mn-lt"/>
              </a:rPr>
              <a:t>methods.</a:t>
            </a:r>
            <a:endParaRPr lang="en-US" sz="4400" dirty="0">
              <a:latin typeface="+mn-lt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6610243" y="12134433"/>
            <a:ext cx="830715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smtClean="0">
                <a:latin typeface="+mn-lt"/>
              </a:rPr>
              <a:t>Training</a:t>
            </a:r>
            <a:r>
              <a:rPr lang="en-US" sz="4400" dirty="0">
                <a:latin typeface="+mn-lt"/>
              </a:rPr>
              <a:t>:  </a:t>
            </a:r>
            <a:r>
              <a:rPr lang="en-US" sz="4400" dirty="0" smtClean="0">
                <a:latin typeface="+mn-lt"/>
              </a:rPr>
              <a:t>Different sets of letters</a:t>
            </a:r>
          </a:p>
          <a:p>
            <a:r>
              <a:rPr lang="en-US" sz="4400" dirty="0" smtClean="0">
                <a:latin typeface="+mn-lt"/>
              </a:rPr>
              <a:t>and shapes were reinforced</a:t>
            </a:r>
          </a:p>
          <a:p>
            <a:r>
              <a:rPr lang="en-US" sz="4400" dirty="0" smtClean="0">
                <a:latin typeface="+mn-lt"/>
              </a:rPr>
              <a:t>through different manipulations </a:t>
            </a:r>
          </a:p>
          <a:p>
            <a:r>
              <a:rPr lang="en-US" sz="4400" dirty="0" smtClean="0">
                <a:latin typeface="+mn-lt"/>
              </a:rPr>
              <a:t>of the fine motor system. </a:t>
            </a:r>
            <a:endParaRPr lang="en-US" sz="4400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612600" y="15392400"/>
            <a:ext cx="8531352" cy="5952744"/>
            <a:chOff x="24688800" y="15697200"/>
            <a:chExt cx="8531352" cy="5952744"/>
          </a:xfrm>
        </p:grpSpPr>
        <p:grpSp>
          <p:nvGrpSpPr>
            <p:cNvPr id="139" name="Group 138"/>
            <p:cNvGrpSpPr/>
            <p:nvPr/>
          </p:nvGrpSpPr>
          <p:grpSpPr>
            <a:xfrm>
              <a:off x="24688800" y="15697200"/>
              <a:ext cx="8531352" cy="5952744"/>
              <a:chOff x="3234241" y="10835133"/>
              <a:chExt cx="11700959" cy="7071866"/>
            </a:xfrm>
          </p:grpSpPr>
          <p:grpSp>
            <p:nvGrpSpPr>
              <p:cNvPr id="140" name="Group 139"/>
              <p:cNvGrpSpPr/>
              <p:nvPr/>
            </p:nvGrpSpPr>
            <p:grpSpPr>
              <a:xfrm>
                <a:off x="3234241" y="10835133"/>
                <a:ext cx="11700959" cy="7071866"/>
                <a:chOff x="285750" y="1325878"/>
                <a:chExt cx="7947154" cy="3930786"/>
              </a:xfrm>
            </p:grpSpPr>
            <p:pic>
              <p:nvPicPr>
                <p:cNvPr id="149" name="Picture 148" descr="Screen Shot 2014-02-09 at 4.11.17 PM.png"/>
                <p:cNvPicPr>
                  <a:picLocks noChangeAspect="1"/>
                </p:cNvPicPr>
                <p:nvPr/>
              </p:nvPicPr>
              <p:blipFill rotWithShape="1"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41" t="9915" r="4313" b="54027"/>
                <a:stretch/>
              </p:blipFill>
              <p:spPr>
                <a:xfrm>
                  <a:off x="285750" y="1682606"/>
                  <a:ext cx="7947154" cy="1589945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sp>
              <p:nvSpPr>
                <p:cNvPr id="150" name="TextBox 149"/>
                <p:cNvSpPr txBox="1"/>
                <p:nvPr/>
              </p:nvSpPr>
              <p:spPr>
                <a:xfrm>
                  <a:off x="3713737" y="4663700"/>
                  <a:ext cx="84510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10s</a:t>
                  </a:r>
                  <a:endParaRPr lang="en-US" sz="3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51" name="Group 150"/>
                <p:cNvGrpSpPr/>
                <p:nvPr/>
              </p:nvGrpSpPr>
              <p:grpSpPr>
                <a:xfrm>
                  <a:off x="285750" y="3735080"/>
                  <a:ext cx="7653495" cy="997330"/>
                  <a:chOff x="1576377" y="2684350"/>
                  <a:chExt cx="6085355" cy="712386"/>
                </a:xfrm>
              </p:grpSpPr>
              <p:grpSp>
                <p:nvGrpSpPr>
                  <p:cNvPr id="164" name="Group 163"/>
                  <p:cNvGrpSpPr/>
                  <p:nvPr/>
                </p:nvGrpSpPr>
                <p:grpSpPr>
                  <a:xfrm>
                    <a:off x="2289440" y="2684350"/>
                    <a:ext cx="1974749" cy="712386"/>
                    <a:chOff x="2289440" y="2684350"/>
                    <a:chExt cx="1974749" cy="712386"/>
                  </a:xfrm>
                </p:grpSpPr>
                <p:grpSp>
                  <p:nvGrpSpPr>
                    <p:cNvPr id="189" name="Group 188"/>
                    <p:cNvGrpSpPr/>
                    <p:nvPr/>
                  </p:nvGrpSpPr>
                  <p:grpSpPr>
                    <a:xfrm>
                      <a:off x="2351175" y="2684350"/>
                      <a:ext cx="1812667" cy="712386"/>
                      <a:chOff x="3655019" y="2457213"/>
                      <a:chExt cx="1812667" cy="712386"/>
                    </a:xfrm>
                  </p:grpSpPr>
                  <p:cxnSp>
                    <p:nvCxnSpPr>
                      <p:cNvPr id="193" name="Straight Connector 192"/>
                      <p:cNvCxnSpPr/>
                      <p:nvPr/>
                    </p:nvCxnSpPr>
                    <p:spPr>
                      <a:xfrm flipV="1">
                        <a:off x="3655019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0000FF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4" name="Straight Connector 193"/>
                      <p:cNvCxnSpPr/>
                      <p:nvPr/>
                    </p:nvCxnSpPr>
                    <p:spPr>
                      <a:xfrm flipV="1">
                        <a:off x="3776444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0000FF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5" name="Straight Connector 194"/>
                      <p:cNvCxnSpPr/>
                      <p:nvPr/>
                    </p:nvCxnSpPr>
                    <p:spPr>
                      <a:xfrm flipV="1">
                        <a:off x="3895396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0000FF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6" name="Straight Connector 195"/>
                      <p:cNvCxnSpPr/>
                      <p:nvPr/>
                    </p:nvCxnSpPr>
                    <p:spPr>
                      <a:xfrm flipV="1">
                        <a:off x="4016821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0000FF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7" name="Straight Connector 196"/>
                      <p:cNvCxnSpPr/>
                      <p:nvPr/>
                    </p:nvCxnSpPr>
                    <p:spPr>
                      <a:xfrm flipV="1">
                        <a:off x="4137816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0000FF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8" name="Straight Connector 197"/>
                      <p:cNvCxnSpPr/>
                      <p:nvPr/>
                    </p:nvCxnSpPr>
                    <p:spPr>
                      <a:xfrm flipV="1">
                        <a:off x="4259241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0000FF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9" name="Straight Connector 198"/>
                      <p:cNvCxnSpPr/>
                      <p:nvPr/>
                    </p:nvCxnSpPr>
                    <p:spPr>
                      <a:xfrm flipV="1">
                        <a:off x="4378193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0000FF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0" name="Straight Connector 199"/>
                      <p:cNvCxnSpPr/>
                      <p:nvPr/>
                    </p:nvCxnSpPr>
                    <p:spPr>
                      <a:xfrm flipV="1">
                        <a:off x="4499618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0000FF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1" name="Straight Connector 200"/>
                      <p:cNvCxnSpPr/>
                      <p:nvPr/>
                    </p:nvCxnSpPr>
                    <p:spPr>
                      <a:xfrm flipV="1">
                        <a:off x="4623087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0000FF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2" name="Straight Connector 201"/>
                      <p:cNvCxnSpPr/>
                      <p:nvPr/>
                    </p:nvCxnSpPr>
                    <p:spPr>
                      <a:xfrm flipV="1">
                        <a:off x="4744512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0000FF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3" name="Straight Connector 202"/>
                      <p:cNvCxnSpPr/>
                      <p:nvPr/>
                    </p:nvCxnSpPr>
                    <p:spPr>
                      <a:xfrm flipV="1">
                        <a:off x="4863464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0000FF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4" name="Straight Connector 203"/>
                      <p:cNvCxnSpPr/>
                      <p:nvPr/>
                    </p:nvCxnSpPr>
                    <p:spPr>
                      <a:xfrm flipV="1">
                        <a:off x="4984889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0000FF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5" name="Straight Connector 204"/>
                      <p:cNvCxnSpPr/>
                      <p:nvPr/>
                    </p:nvCxnSpPr>
                    <p:spPr>
                      <a:xfrm flipV="1">
                        <a:off x="5105884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0000FF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6" name="Straight Connector 205"/>
                      <p:cNvCxnSpPr/>
                      <p:nvPr/>
                    </p:nvCxnSpPr>
                    <p:spPr>
                      <a:xfrm flipV="1">
                        <a:off x="5227309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0000FF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7" name="Straight Connector 206"/>
                      <p:cNvCxnSpPr/>
                      <p:nvPr/>
                    </p:nvCxnSpPr>
                    <p:spPr>
                      <a:xfrm flipV="1">
                        <a:off x="5346261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0000FF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8" name="Straight Connector 207"/>
                      <p:cNvCxnSpPr/>
                      <p:nvPr/>
                    </p:nvCxnSpPr>
                    <p:spPr>
                      <a:xfrm flipV="1">
                        <a:off x="5467686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0000FF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90" name="Straight Connector 189"/>
                    <p:cNvCxnSpPr/>
                    <p:nvPr/>
                  </p:nvCxnSpPr>
                  <p:spPr>
                    <a:xfrm>
                      <a:off x="2289440" y="2684350"/>
                      <a:ext cx="1974749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" name="Straight Connector 190"/>
                    <p:cNvCxnSpPr/>
                    <p:nvPr/>
                  </p:nvCxnSpPr>
                  <p:spPr>
                    <a:xfrm>
                      <a:off x="2302456" y="2684350"/>
                      <a:ext cx="0" cy="71238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2" name="Straight Connector 191"/>
                    <p:cNvCxnSpPr/>
                    <p:nvPr/>
                  </p:nvCxnSpPr>
                  <p:spPr>
                    <a:xfrm>
                      <a:off x="4251391" y="2684350"/>
                      <a:ext cx="0" cy="71238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5" name="Group 164"/>
                  <p:cNvGrpSpPr/>
                  <p:nvPr/>
                </p:nvGrpSpPr>
                <p:grpSpPr>
                  <a:xfrm>
                    <a:off x="4985107" y="2684350"/>
                    <a:ext cx="1963562" cy="712386"/>
                    <a:chOff x="4572107" y="2684350"/>
                    <a:chExt cx="1963562" cy="712386"/>
                  </a:xfrm>
                </p:grpSpPr>
                <p:grpSp>
                  <p:nvGrpSpPr>
                    <p:cNvPr id="169" name="Group 168"/>
                    <p:cNvGrpSpPr/>
                    <p:nvPr/>
                  </p:nvGrpSpPr>
                  <p:grpSpPr>
                    <a:xfrm>
                      <a:off x="4633842" y="2684350"/>
                      <a:ext cx="1812667" cy="712386"/>
                      <a:chOff x="3655019" y="2457213"/>
                      <a:chExt cx="1812667" cy="712386"/>
                    </a:xfrm>
                  </p:grpSpPr>
                  <p:cxnSp>
                    <p:nvCxnSpPr>
                      <p:cNvPr id="173" name="Straight Connector 172"/>
                      <p:cNvCxnSpPr/>
                      <p:nvPr/>
                    </p:nvCxnSpPr>
                    <p:spPr>
                      <a:xfrm flipV="1">
                        <a:off x="3655019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F553B6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4" name="Straight Connector 173"/>
                      <p:cNvCxnSpPr/>
                      <p:nvPr/>
                    </p:nvCxnSpPr>
                    <p:spPr>
                      <a:xfrm flipV="1">
                        <a:off x="3776444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F553B6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5" name="Straight Connector 174"/>
                      <p:cNvCxnSpPr/>
                      <p:nvPr/>
                    </p:nvCxnSpPr>
                    <p:spPr>
                      <a:xfrm flipV="1">
                        <a:off x="3895396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F553B6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6" name="Straight Connector 175"/>
                      <p:cNvCxnSpPr/>
                      <p:nvPr/>
                    </p:nvCxnSpPr>
                    <p:spPr>
                      <a:xfrm flipV="1">
                        <a:off x="4016821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F553B6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7" name="Straight Connector 176"/>
                      <p:cNvCxnSpPr/>
                      <p:nvPr/>
                    </p:nvCxnSpPr>
                    <p:spPr>
                      <a:xfrm flipV="1">
                        <a:off x="4137816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F553B6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8" name="Straight Connector 177"/>
                      <p:cNvCxnSpPr/>
                      <p:nvPr/>
                    </p:nvCxnSpPr>
                    <p:spPr>
                      <a:xfrm flipV="1">
                        <a:off x="4259241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F553B6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9" name="Straight Connector 178"/>
                      <p:cNvCxnSpPr/>
                      <p:nvPr/>
                    </p:nvCxnSpPr>
                    <p:spPr>
                      <a:xfrm flipV="1">
                        <a:off x="4378193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F553B6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0" name="Straight Connector 179"/>
                      <p:cNvCxnSpPr/>
                      <p:nvPr/>
                    </p:nvCxnSpPr>
                    <p:spPr>
                      <a:xfrm flipV="1">
                        <a:off x="4499618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F553B6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1" name="Straight Connector 180"/>
                      <p:cNvCxnSpPr/>
                      <p:nvPr/>
                    </p:nvCxnSpPr>
                    <p:spPr>
                      <a:xfrm flipV="1">
                        <a:off x="4623087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F553B6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2" name="Straight Connector 181"/>
                      <p:cNvCxnSpPr/>
                      <p:nvPr/>
                    </p:nvCxnSpPr>
                    <p:spPr>
                      <a:xfrm flipV="1">
                        <a:off x="4744512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F553B6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3" name="Straight Connector 182"/>
                      <p:cNvCxnSpPr/>
                      <p:nvPr/>
                    </p:nvCxnSpPr>
                    <p:spPr>
                      <a:xfrm flipV="1">
                        <a:off x="4863464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F553B6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4" name="Straight Connector 183"/>
                      <p:cNvCxnSpPr/>
                      <p:nvPr/>
                    </p:nvCxnSpPr>
                    <p:spPr>
                      <a:xfrm flipV="1">
                        <a:off x="4984889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F553B6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5" name="Straight Connector 184"/>
                      <p:cNvCxnSpPr/>
                      <p:nvPr/>
                    </p:nvCxnSpPr>
                    <p:spPr>
                      <a:xfrm flipV="1">
                        <a:off x="5105884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F553B6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6" name="Straight Connector 185"/>
                      <p:cNvCxnSpPr/>
                      <p:nvPr/>
                    </p:nvCxnSpPr>
                    <p:spPr>
                      <a:xfrm flipV="1">
                        <a:off x="5227309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F553B6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7" name="Straight Connector 186"/>
                      <p:cNvCxnSpPr/>
                      <p:nvPr/>
                    </p:nvCxnSpPr>
                    <p:spPr>
                      <a:xfrm flipV="1">
                        <a:off x="5346261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F553B6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8" name="Straight Connector 187"/>
                      <p:cNvCxnSpPr/>
                      <p:nvPr/>
                    </p:nvCxnSpPr>
                    <p:spPr>
                      <a:xfrm flipV="1">
                        <a:off x="5467686" y="2457213"/>
                        <a:ext cx="0" cy="712386"/>
                      </a:xfrm>
                      <a:prstGeom prst="line">
                        <a:avLst/>
                      </a:prstGeom>
                      <a:ln w="76200" cmpd="sng">
                        <a:solidFill>
                          <a:srgbClr val="F553B6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70" name="Straight Connector 169"/>
                    <p:cNvCxnSpPr/>
                    <p:nvPr/>
                  </p:nvCxnSpPr>
                  <p:spPr>
                    <a:xfrm>
                      <a:off x="4572107" y="2684350"/>
                      <a:ext cx="1963562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" name="Straight Connector 170"/>
                    <p:cNvCxnSpPr/>
                    <p:nvPr/>
                  </p:nvCxnSpPr>
                  <p:spPr>
                    <a:xfrm>
                      <a:off x="4582432" y="2684350"/>
                      <a:ext cx="0" cy="71238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Straight Connector 171"/>
                    <p:cNvCxnSpPr/>
                    <p:nvPr/>
                  </p:nvCxnSpPr>
                  <p:spPr>
                    <a:xfrm>
                      <a:off x="6535669" y="2684350"/>
                      <a:ext cx="0" cy="71238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66" name="Straight Connector 165"/>
                  <p:cNvCxnSpPr/>
                  <p:nvPr/>
                </p:nvCxnSpPr>
                <p:spPr>
                  <a:xfrm>
                    <a:off x="4251391" y="3396736"/>
                    <a:ext cx="733716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/>
                  <p:cNvCxnSpPr/>
                  <p:nvPr/>
                </p:nvCxnSpPr>
                <p:spPr>
                  <a:xfrm>
                    <a:off x="1576377" y="3396736"/>
                    <a:ext cx="713063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/>
                  <p:cNvCxnSpPr/>
                  <p:nvPr/>
                </p:nvCxnSpPr>
                <p:spPr>
                  <a:xfrm>
                    <a:off x="6948669" y="3396736"/>
                    <a:ext cx="713063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2" name="Straight Connector 151"/>
                <p:cNvCxnSpPr/>
                <p:nvPr/>
              </p:nvCxnSpPr>
              <p:spPr>
                <a:xfrm flipV="1">
                  <a:off x="285750" y="2940108"/>
                  <a:ext cx="3820583" cy="60707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285750" y="3547178"/>
                  <a:ext cx="0" cy="1185232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>
                  <a:off x="6475262" y="2940108"/>
                  <a:ext cx="1463983" cy="71516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>
                  <a:off x="7939245" y="3670037"/>
                  <a:ext cx="0" cy="1062373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56" name="TextBox 155"/>
                <p:cNvSpPr txBox="1"/>
                <p:nvPr/>
              </p:nvSpPr>
              <p:spPr>
                <a:xfrm>
                  <a:off x="452745" y="4671889"/>
                  <a:ext cx="84510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10s</a:t>
                  </a:r>
                  <a:endParaRPr lang="en-US" sz="3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7" name="TextBox 156"/>
                <p:cNvSpPr txBox="1"/>
                <p:nvPr/>
              </p:nvSpPr>
              <p:spPr>
                <a:xfrm>
                  <a:off x="7197821" y="4671889"/>
                  <a:ext cx="84510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10s</a:t>
                  </a:r>
                  <a:endParaRPr lang="en-US" sz="3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" name="TextBox 157"/>
                <p:cNvSpPr txBox="1"/>
                <p:nvPr/>
              </p:nvSpPr>
              <p:spPr>
                <a:xfrm>
                  <a:off x="2057124" y="4671889"/>
                  <a:ext cx="84510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24s</a:t>
                  </a:r>
                  <a:endParaRPr lang="en-US" sz="3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9" name="TextBox 158"/>
                <p:cNvSpPr txBox="1"/>
                <p:nvPr/>
              </p:nvSpPr>
              <p:spPr>
                <a:xfrm>
                  <a:off x="5388601" y="4671889"/>
                  <a:ext cx="84510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24s</a:t>
                  </a:r>
                  <a:endParaRPr lang="en-US" sz="3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0" name="TextBox 159"/>
                <p:cNvSpPr txBox="1"/>
                <p:nvPr/>
              </p:nvSpPr>
              <p:spPr>
                <a:xfrm>
                  <a:off x="3863930" y="1325878"/>
                  <a:ext cx="98135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4:55</a:t>
                  </a:r>
                  <a:endParaRPr lang="en-US" sz="3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61" name="Straight Connector 160"/>
                <p:cNvCxnSpPr/>
                <p:nvPr/>
              </p:nvCxnSpPr>
              <p:spPr>
                <a:xfrm>
                  <a:off x="1412921" y="4772960"/>
                  <a:ext cx="69458" cy="271931"/>
                </a:xfrm>
                <a:prstGeom prst="line">
                  <a:avLst/>
                </a:prstGeom>
                <a:ln w="9525" cmpd="sng">
                  <a:solidFill>
                    <a:srgbClr val="0000FF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>
                  <a:off x="1482379" y="4772960"/>
                  <a:ext cx="200202" cy="271931"/>
                </a:xfrm>
                <a:prstGeom prst="line">
                  <a:avLst/>
                </a:prstGeom>
                <a:ln w="9525" cmpd="sng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3" name="TextBox 162"/>
                <p:cNvSpPr txBox="1"/>
                <p:nvPr/>
              </p:nvSpPr>
              <p:spPr>
                <a:xfrm>
                  <a:off x="1623765" y="4909369"/>
                  <a:ext cx="57259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0.5s</a:t>
                  </a:r>
                  <a:endParaRPr lang="en-US" sz="16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1" name="TextBox 140"/>
              <p:cNvSpPr txBox="1"/>
              <p:nvPr/>
            </p:nvSpPr>
            <p:spPr>
              <a:xfrm>
                <a:off x="3793925" y="12364733"/>
                <a:ext cx="1137300" cy="621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Type Shape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5206733" y="12364733"/>
                <a:ext cx="1137300" cy="621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Trace</a:t>
                </a:r>
              </a:p>
              <a:p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Letter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6629399" y="12364733"/>
                <a:ext cx="1137300" cy="621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Draw</a:t>
                </a:r>
              </a:p>
              <a:p>
                <a:r>
                  <a:rPr lang="en-US" sz="14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Shape</a:t>
                </a:r>
                <a:endParaRPr lang="en-US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7988198" y="12364733"/>
                <a:ext cx="1137300" cy="621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Trace</a:t>
                </a:r>
              </a:p>
              <a:p>
                <a:r>
                  <a:rPr lang="en-US" sz="14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Shape</a:t>
                </a:r>
                <a:endParaRPr lang="en-US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9429649" y="12364733"/>
                <a:ext cx="1137300" cy="621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Type</a:t>
                </a:r>
              </a:p>
              <a:p>
                <a:r>
                  <a:rPr lang="en-US" sz="14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Letter</a:t>
                </a:r>
                <a:endParaRPr lang="en-US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10809871" y="12315770"/>
                <a:ext cx="1137300" cy="621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Draw</a:t>
                </a:r>
              </a:p>
              <a:p>
                <a:r>
                  <a:rPr lang="en-US" sz="14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Letter</a:t>
                </a:r>
                <a:endParaRPr lang="en-US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12190864" y="12364733"/>
                <a:ext cx="1137300" cy="621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Control</a:t>
                </a:r>
              </a:p>
              <a:p>
                <a:r>
                  <a:rPr lang="en-US" sz="14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Letter</a:t>
                </a:r>
                <a:endParaRPr lang="en-US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13602415" y="12314653"/>
                <a:ext cx="1137300" cy="621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Control  Shape</a:t>
                </a:r>
                <a:endParaRPr lang="en-US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25687326" y="21298153"/>
              <a:ext cx="5724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1.0s</a:t>
              </a:r>
              <a:endPara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0" name="Content Placeholder 4"/>
          <p:cNvSpPr txBox="1">
            <a:spLocks/>
          </p:cNvSpPr>
          <p:nvPr/>
        </p:nvSpPr>
        <p:spPr>
          <a:xfrm>
            <a:off x="33985200" y="18366170"/>
            <a:ext cx="14512472" cy="4646229"/>
          </a:xfrm>
          <a:prstGeom prst="rect">
            <a:avLst/>
          </a:prstGeom>
          <a:solidFill>
            <a:srgbClr val="DFD9BD"/>
          </a:solidFill>
        </p:spPr>
        <p:txBody>
          <a:bodyPr lIns="457200" tIns="274320" rIns="457200" bIns="91440"/>
          <a:lstStyle>
            <a:lvl1pPr marL="0" indent="0" algn="l" defTabSz="4813300" rtl="0" eaLnBrk="0" fontAlgn="base" hangingPunct="0">
              <a:spcBef>
                <a:spcPts val="2400"/>
              </a:spcBef>
              <a:spcAft>
                <a:spcPts val="2400"/>
              </a:spcAft>
              <a:buNone/>
              <a:defRPr sz="8800" b="1" cap="small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76250" indent="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5000">
                <a:solidFill>
                  <a:srgbClr val="3C3C32"/>
                </a:solidFill>
                <a:latin typeface="+mn-lt"/>
              </a:defRPr>
            </a:lvl2pPr>
            <a:lvl3pPr marL="1371600" indent="-4699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000">
                <a:solidFill>
                  <a:srgbClr val="3C3C32"/>
                </a:solidFill>
                <a:latin typeface="+mn-lt"/>
              </a:defRPr>
            </a:lvl3pPr>
            <a:lvl4pPr marL="2082800" indent="-6604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000">
                <a:solidFill>
                  <a:srgbClr val="3C3C32"/>
                </a:solidFill>
                <a:latin typeface="+mn-lt"/>
              </a:defRPr>
            </a:lvl4pPr>
            <a:lvl5pPr marL="10828338" indent="-1203325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5pPr>
            <a:lvl6pPr marL="112855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6pPr>
            <a:lvl7pPr marL="117427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7pPr>
            <a:lvl8pPr marL="121999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8pPr>
            <a:lvl9pPr marL="126571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Discussion</a:t>
            </a:r>
          </a:p>
          <a:p>
            <a:pPr lvl="0" defTabSz="914400" eaLnBrk="1" hangingPunct="1">
              <a:spcBef>
                <a:spcPts val="1200"/>
              </a:spcBef>
              <a:spcAft>
                <a:spcPts val="0"/>
              </a:spcAft>
            </a:pPr>
            <a:r>
              <a:rPr lang="en-US" sz="4400" b="0" cap="none" dirty="0" smtClean="0">
                <a:solidFill>
                  <a:srgbClr val="000000"/>
                </a:solidFill>
                <a:latin typeface="Arial"/>
              </a:rPr>
              <a:t>Handwriting letters promotes neural characteristics indicative of maturing letter perception, such as connectivity between visual and motor regions and left lateralization.</a:t>
            </a:r>
            <a:endParaRPr lang="en-US" sz="4400" b="0" cap="none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endParaRPr lang="en-US" dirty="0" smtClean="0"/>
          </a:p>
        </p:txBody>
      </p:sp>
      <p:sp>
        <p:nvSpPr>
          <p:cNvPr id="121" name="Content Placeholder 4"/>
          <p:cNvSpPr txBox="1">
            <a:spLocks/>
          </p:cNvSpPr>
          <p:nvPr/>
        </p:nvSpPr>
        <p:spPr>
          <a:xfrm>
            <a:off x="16690848" y="21640800"/>
            <a:ext cx="16608552" cy="1143000"/>
          </a:xfrm>
          <a:prstGeom prst="rect">
            <a:avLst/>
          </a:prstGeom>
          <a:solidFill>
            <a:srgbClr val="DFD9BD"/>
          </a:solidFill>
        </p:spPr>
        <p:txBody>
          <a:bodyPr lIns="0" tIns="274320" rIns="457200" bIns="91440" numCol="1"/>
          <a:lstStyle>
            <a:lvl1pPr marL="0" indent="0" algn="l" defTabSz="4813300" rtl="0" eaLnBrk="0" fontAlgn="base" hangingPunct="0">
              <a:spcBef>
                <a:spcPts val="2400"/>
              </a:spcBef>
              <a:spcAft>
                <a:spcPts val="2400"/>
              </a:spcAft>
              <a:buNone/>
              <a:defRPr sz="8800" b="1" cap="small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76250" indent="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5000">
                <a:solidFill>
                  <a:srgbClr val="3C3C32"/>
                </a:solidFill>
                <a:latin typeface="+mn-lt"/>
              </a:defRPr>
            </a:lvl2pPr>
            <a:lvl3pPr marL="1371600" indent="-4699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000">
                <a:solidFill>
                  <a:srgbClr val="3C3C32"/>
                </a:solidFill>
                <a:latin typeface="+mn-lt"/>
              </a:defRPr>
            </a:lvl3pPr>
            <a:lvl4pPr marL="2082800" indent="-6604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000">
                <a:solidFill>
                  <a:srgbClr val="3C3C32"/>
                </a:solidFill>
                <a:latin typeface="+mn-lt"/>
              </a:defRPr>
            </a:lvl4pPr>
            <a:lvl5pPr marL="10828338" indent="-1203325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5pPr>
            <a:lvl6pPr marL="112855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6pPr>
            <a:lvl7pPr marL="117427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7pPr>
            <a:lvl8pPr marL="121999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8pPr>
            <a:lvl9pPr marL="126571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9pPr>
          </a:lstStyle>
          <a:p>
            <a:pPr lvl="0" defTabSz="91440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4400" b="0" cap="none" dirty="0" smtClean="0">
                <a:solidFill>
                  <a:srgbClr val="000000"/>
                </a:solidFill>
                <a:latin typeface="Arial"/>
              </a:rPr>
              <a:t>Preprocessing of fMRI images done in </a:t>
            </a:r>
            <a:r>
              <a:rPr lang="en-US" sz="4400" b="0" cap="none" dirty="0" err="1" smtClean="0">
                <a:solidFill>
                  <a:srgbClr val="000000"/>
                </a:solidFill>
                <a:latin typeface="Arial"/>
              </a:rPr>
              <a:t>BrainVoyager</a:t>
            </a:r>
            <a:r>
              <a:rPr lang="en-US" sz="4400" b="0" cap="none" dirty="0" smtClean="0">
                <a:solidFill>
                  <a:srgbClr val="000000"/>
                </a:solidFill>
                <a:latin typeface="Arial"/>
              </a:rPr>
              <a:t> QX.	</a:t>
            </a:r>
            <a:endParaRPr lang="en-US" sz="4400" b="0" cap="none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29" name="Straight Connector 128"/>
          <p:cNvCxnSpPr/>
          <p:nvPr/>
        </p:nvCxnSpPr>
        <p:spPr bwMode="auto">
          <a:xfrm>
            <a:off x="1501083" y="10668000"/>
            <a:ext cx="13716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AF9F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/>
          <p:nvPr/>
        </p:nvCxnSpPr>
        <p:spPr bwMode="auto">
          <a:xfrm>
            <a:off x="34290000" y="10668000"/>
            <a:ext cx="13716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AF9F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/>
          <p:cNvCxnSpPr/>
          <p:nvPr/>
        </p:nvCxnSpPr>
        <p:spPr bwMode="auto">
          <a:xfrm>
            <a:off x="34366200" y="20040600"/>
            <a:ext cx="13716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AF9F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2" name="Picture 111" descr="shapeimage_1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4865" y="1104901"/>
            <a:ext cx="2578100" cy="4203700"/>
          </a:xfrm>
          <a:prstGeom prst="rect">
            <a:avLst/>
          </a:prstGeom>
        </p:spPr>
      </p:pic>
      <p:pic>
        <p:nvPicPr>
          <p:cNvPr id="115" name="Picture 114" descr="droppedImage_4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4399" y="1168399"/>
            <a:ext cx="2551201" cy="2260601"/>
          </a:xfrm>
          <a:prstGeom prst="rect">
            <a:avLst/>
          </a:prstGeom>
        </p:spPr>
      </p:pic>
      <p:sp>
        <p:nvSpPr>
          <p:cNvPr id="125" name="Rectangle 124"/>
          <p:cNvSpPr/>
          <p:nvPr/>
        </p:nvSpPr>
        <p:spPr>
          <a:xfrm>
            <a:off x="1143000" y="35383471"/>
            <a:ext cx="2064239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n-lt"/>
              </a:rPr>
              <a:t>LFG = left fusiform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gyrus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, RFG = right fusiform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gyrus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LPrG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 = left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precentral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gyrus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LPoG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 = left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postcentral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gyrus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, 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n-lt"/>
              </a:rPr>
              <a:t>LIFG 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= left inferior frontal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gyrus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, LMFG = left middle frontal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gyrus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, ACC = anterior cingulate cortex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3940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8133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8133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3074</TotalTime>
  <Words>494</Words>
  <Application>Microsoft Macintosh PowerPoint</Application>
  <PresentationFormat>Custom</PresentationFormat>
  <Paragraphs>120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Investigating the development of  letter perception using gPPI connectivity analysis</vt:lpstr>
    </vt:vector>
  </TitlesOfParts>
  <Company>Indiana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bmotz@indiana.edu</dc:creator>
  <cp:lastModifiedBy>Sophia Vinci-Booher</cp:lastModifiedBy>
  <cp:revision>372</cp:revision>
  <dcterms:created xsi:type="dcterms:W3CDTF">2004-09-13T02:49:40Z</dcterms:created>
  <dcterms:modified xsi:type="dcterms:W3CDTF">2015-01-30T15:26:09Z</dcterms:modified>
</cp:coreProperties>
</file>