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49377600" cy="36576000"/>
  <p:notesSz cx="7219950" cy="9299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ADC7EA5-783C-E248-980F-CAA6E3762F99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4"/>
    <a:srgbClr val="DFD9BD"/>
    <a:srgbClr val="3C3C32"/>
    <a:srgbClr val="7D120C"/>
    <a:srgbClr val="8EB4DA"/>
    <a:srgbClr val="6699FF"/>
    <a:srgbClr val="0066FF"/>
    <a:srgbClr val="183048"/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716" autoAdjust="0"/>
    <p:restoredTop sz="96327" autoAdjust="0"/>
  </p:normalViewPr>
  <p:slideViewPr>
    <p:cSldViewPr snapToObjects="1">
      <p:cViewPr varScale="1">
        <p:scale>
          <a:sx n="24" d="100"/>
          <a:sy n="24" d="100"/>
        </p:scale>
        <p:origin x="984" y="224"/>
      </p:cViewPr>
      <p:guideLst>
        <p:guide orient="horz" pos="11520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1980" y="-102"/>
      </p:cViewPr>
      <p:guideLst>
        <p:guide orient="horz" pos="2929"/>
        <p:guide pos="22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90988" y="0"/>
            <a:ext cx="31289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4438"/>
            <a:ext cx="31289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90988" y="8834438"/>
            <a:ext cx="31289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5C7FBD-8A72-43A5-BB60-E9E806C8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8940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696913"/>
            <a:ext cx="470852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2313" y="4419600"/>
            <a:ext cx="5775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8940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76B54F-CB8B-4770-9B9A-2657CB61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838200"/>
            <a:ext cx="49377600" cy="4800600"/>
          </a:xfrm>
          <a:prstGeom prst="rect">
            <a:avLst/>
          </a:prstGeom>
          <a:solidFill>
            <a:srgbClr val="DFD9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9050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801"/>
            <a:ext cx="49385621" cy="1752600"/>
            <a:chOff x="0" y="7467600"/>
            <a:chExt cx="49385621" cy="1752600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8021" y="8343900"/>
              <a:ext cx="49377600" cy="8763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9050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0" y="7467600"/>
              <a:ext cx="49377600" cy="17526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11570"/>
          <a:stretch/>
        </p:blipFill>
        <p:spPr>
          <a:xfrm>
            <a:off x="0" y="0"/>
            <a:ext cx="7227141" cy="8153401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553200" y="838201"/>
            <a:ext cx="42824400" cy="3238499"/>
          </a:xfrm>
          <a:prstGeom prst="rect">
            <a:avLst/>
          </a:prstGeom>
        </p:spPr>
        <p:txBody>
          <a:bodyPr anchor="b" anchorCtr="0"/>
          <a:lstStyle>
            <a:lvl1pPr algn="l">
              <a:defRPr sz="16100" b="1" i="0" cap="small" baseline="0">
                <a:solidFill>
                  <a:srgbClr val="7D120C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Poster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7772400" y="4076700"/>
            <a:ext cx="41605200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cap="small" baseline="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7772400" y="6400800"/>
            <a:ext cx="41605200" cy="1752600"/>
          </a:xfrm>
          <a:prstGeom prst="rect">
            <a:avLst/>
          </a:prstGeom>
        </p:spPr>
        <p:txBody>
          <a:bodyPr rIns="914400" anchor="ctr" anchorCtr="0"/>
          <a:lstStyle>
            <a:lvl1pPr marL="0" indent="0" algn="r">
              <a:buNone/>
              <a:defRPr sz="5400" cap="all" baseline="0">
                <a:solidFill>
                  <a:srgbClr val="DFD9BD"/>
                </a:solidFill>
              </a:defRPr>
            </a:lvl1pPr>
          </a:lstStyle>
          <a:p>
            <a:pPr lvl="0"/>
            <a:r>
              <a:rPr lang="en-US" dirty="0"/>
              <a:t>Author Affiliations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1143000" y="9372600"/>
            <a:ext cx="14249400" cy="2537460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latin typeface="Georgia" pitchFamily="18" charset="0"/>
              </a:defRPr>
            </a:lvl1pPr>
            <a:lvl2pPr marL="476250" indent="0">
              <a:buNone/>
              <a:defRPr sz="5000">
                <a:solidFill>
                  <a:srgbClr val="3C3C32"/>
                </a:solidFill>
              </a:defRPr>
            </a:lvl2pPr>
            <a:lvl3pPr marL="1371600" indent="-469900">
              <a:defRPr sz="5000">
                <a:solidFill>
                  <a:srgbClr val="3C3C32"/>
                </a:solidFill>
              </a:defRPr>
            </a:lvl3pPr>
            <a:lvl4pPr marL="2082800" indent="-660400">
              <a:defRPr sz="5000">
                <a:solidFill>
                  <a:srgbClr val="3C3C32"/>
                </a:solidFill>
              </a:defRPr>
            </a:lvl4pPr>
          </a:lstStyle>
          <a:p>
            <a:pPr lvl="0"/>
            <a:r>
              <a:rPr lang="en-US" dirty="0"/>
              <a:t>Section Heading</a:t>
            </a:r>
          </a:p>
          <a:p>
            <a:pPr lvl="1"/>
            <a:r>
              <a:rPr lang="en-US" dirty="0"/>
              <a:t>Section text</a:t>
            </a:r>
          </a:p>
          <a:p>
            <a:pPr lvl="2"/>
            <a:r>
              <a:rPr lang="en-US" dirty="0"/>
              <a:t>Bulleted List First Level</a:t>
            </a:r>
          </a:p>
          <a:p>
            <a:pPr lvl="3"/>
            <a:r>
              <a:rPr lang="en-US" dirty="0"/>
              <a:t>Bulleted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541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49377600" cy="3657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0005">
                <a:srgbClr val="48483C">
                  <a:alpha val="88000"/>
                </a:srgbClr>
              </a:gs>
              <a:gs pos="47000">
                <a:srgbClr val="3C3C32">
                  <a:lumMod val="92000"/>
                  <a:lumOff val="8000"/>
                  <a:alpha val="69000"/>
                </a:srgbClr>
              </a:gs>
              <a:gs pos="90000">
                <a:srgbClr val="3C3C32">
                  <a:lumMod val="97000"/>
                  <a:lumOff val="3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2pPr>
      <a:lvl3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3pPr>
      <a:lvl4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4pPr>
      <a:lvl5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5pPr>
      <a:lvl6pPr marL="4572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6pPr>
      <a:lvl7pPr marL="9144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7pPr>
      <a:lvl8pPr marL="13716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8pPr>
      <a:lvl9pPr marL="18288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9pPr>
    </p:titleStyle>
    <p:bodyStyle>
      <a:lvl1pPr marL="1804988" indent="-180498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10013" indent="-1503363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15038" indent="-120173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</a:defRPr>
      </a:lvl3pPr>
      <a:lvl4pPr marL="8421688" indent="-1203325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28338" indent="-1203325" algn="l" defTabSz="481330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12855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7427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1999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6571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4"/>
          <p:cNvSpPr txBox="1">
            <a:spLocks/>
          </p:cNvSpPr>
          <p:nvPr/>
        </p:nvSpPr>
        <p:spPr>
          <a:xfrm>
            <a:off x="411499" y="25298400"/>
            <a:ext cx="16047701" cy="10095563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Hypotheses</a:t>
            </a:r>
          </a:p>
        </p:txBody>
      </p:sp>
      <p:sp>
        <p:nvSpPr>
          <p:cNvPr id="82" name="Content Placeholder 4"/>
          <p:cNvSpPr txBox="1">
            <a:spLocks/>
          </p:cNvSpPr>
          <p:nvPr/>
        </p:nvSpPr>
        <p:spPr>
          <a:xfrm>
            <a:off x="33070800" y="29193557"/>
            <a:ext cx="15757625" cy="6223553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References</a:t>
            </a: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33070800" y="8885245"/>
            <a:ext cx="15773400" cy="19886567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Results &amp; 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8885245"/>
            <a:ext cx="16002000" cy="16041504"/>
          </a:xfrm>
        </p:spPr>
        <p:txBody>
          <a:bodyPr/>
          <a:lstStyle/>
          <a:p>
            <a:r>
              <a:rPr lang="en-US" dirty="0"/>
              <a:t>Background </a:t>
            </a:r>
          </a:p>
          <a:p>
            <a:pPr lvl="1"/>
            <a:endParaRPr lang="en-US" dirty="0"/>
          </a:p>
          <a:p>
            <a:pPr lvl="1"/>
            <a:endParaRPr lang="en-US" sz="4200" dirty="0"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257299"/>
            <a:ext cx="44729400" cy="3162301"/>
          </a:xfrm>
        </p:spPr>
        <p:txBody>
          <a:bodyPr/>
          <a:lstStyle/>
          <a:p>
            <a:r>
              <a:rPr lang="en-US" sz="13000" dirty="0"/>
              <a:t>The Relationship Between Handedness and Activation in the Visual Cortex of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Sehgal, N., Vinci-</a:t>
            </a:r>
            <a:r>
              <a:rPr lang="en-US" dirty="0" err="1"/>
              <a:t>Booher</a:t>
            </a:r>
            <a:r>
              <a:rPr lang="en-US" dirty="0"/>
              <a:t>, S., &amp; James, K.H.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Department of Psychological and Brain Sciences, Indiana University Bloomington</a:t>
            </a:r>
          </a:p>
          <a:p>
            <a:r>
              <a:rPr lang="en-US" dirty="0"/>
              <a:t>Cognition and Action Neuroimaging Laboratory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7237" y="10515600"/>
            <a:ext cx="159919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4"/>
          <p:cNvSpPr txBox="1">
            <a:spLocks/>
          </p:cNvSpPr>
          <p:nvPr/>
        </p:nvSpPr>
        <p:spPr>
          <a:xfrm>
            <a:off x="16764000" y="19354800"/>
            <a:ext cx="16002000" cy="16062311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Analysis</a:t>
            </a:r>
          </a:p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3070800" y="30937200"/>
            <a:ext cx="15757625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712" y="10826150"/>
            <a:ext cx="10818777" cy="74713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71226" y="33271361"/>
            <a:ext cx="12436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Georgia"/>
                <a:cs typeface="Georgia"/>
              </a:rPr>
              <a:t>3) Performed Pearson correlations between EHS and all 4 ROIs &amp; all 4 ROIs with each other</a:t>
            </a:r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16764000" y="8885245"/>
            <a:ext cx="16002000" cy="10170172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8400" dirty="0"/>
              <a:t>Study Design</a:t>
            </a:r>
            <a:r>
              <a:rPr lang="en-US" sz="8400" baseline="30000" dirty="0"/>
              <a:t>4</a:t>
            </a:r>
            <a:endParaRPr lang="en-US" sz="8400" dirty="0"/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16764000" y="10597217"/>
            <a:ext cx="15947135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15" descr="kidletters2_trainingCondi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924" y="11201400"/>
            <a:ext cx="7666875" cy="5825857"/>
          </a:xfrm>
          <a:prstGeom prst="rect">
            <a:avLst/>
          </a:prstGeom>
        </p:spPr>
      </p:pic>
      <p:pic>
        <p:nvPicPr>
          <p:cNvPr id="25" name="Picture 24" descr="kidletters2_fMRIproto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87" y="11277600"/>
            <a:ext cx="7496920" cy="566503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9416582" y="29337894"/>
            <a:ext cx="10498561" cy="3885306"/>
            <a:chOff x="18087875" y="12950532"/>
            <a:chExt cx="12786358" cy="4669158"/>
          </a:xfrm>
        </p:grpSpPr>
        <p:grpSp>
          <p:nvGrpSpPr>
            <p:cNvPr id="41" name="Group 40"/>
            <p:cNvGrpSpPr/>
            <p:nvPr/>
          </p:nvGrpSpPr>
          <p:grpSpPr>
            <a:xfrm>
              <a:off x="18087875" y="12966120"/>
              <a:ext cx="4032503" cy="4598636"/>
              <a:chOff x="26352231" y="17622690"/>
              <a:chExt cx="3990577" cy="5181059"/>
            </a:xfrm>
          </p:grpSpPr>
          <p:pic>
            <p:nvPicPr>
              <p:cNvPr id="18" name="Picture 17" descr="AB_ROIs.png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52231" y="17622690"/>
                <a:ext cx="3990577" cy="4563829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122415" y="22243354"/>
                <a:ext cx="2396941" cy="560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b="1" dirty="0">
                    <a:latin typeface="Georgia"/>
                    <a:cs typeface="Georgia"/>
                  </a:rPr>
                  <a:t>Subject AB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2479000" y="12950532"/>
              <a:ext cx="4028304" cy="4596066"/>
              <a:chOff x="226035" y="1409602"/>
              <a:chExt cx="4028304" cy="4596066"/>
            </a:xfrm>
          </p:grpSpPr>
          <p:pic>
            <p:nvPicPr>
              <p:cNvPr id="30" name="Picture 29" descr="DS_ROIs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035" y="1409602"/>
                <a:ext cx="4028304" cy="4049068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25461" y="5451670"/>
                <a:ext cx="34138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>
                    <a:latin typeface="Georgia"/>
                    <a:cs typeface="Georgia"/>
                  </a:rPr>
                  <a:t>Subject DS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6846000" y="12950532"/>
              <a:ext cx="4028233" cy="4669158"/>
              <a:chOff x="4383495" y="1409602"/>
              <a:chExt cx="4028233" cy="4669158"/>
            </a:xfrm>
          </p:grpSpPr>
          <p:pic>
            <p:nvPicPr>
              <p:cNvPr id="34" name="Picture 33" descr="LM_ROIs-2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3495" y="1409602"/>
                <a:ext cx="4028233" cy="4049068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4737834" y="5412994"/>
                <a:ext cx="3304607" cy="66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>
                    <a:latin typeface="Georgia"/>
                    <a:cs typeface="Georgia"/>
                  </a:rPr>
                  <a:t>Subject LS </a:t>
                </a: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18088846" y="17297400"/>
            <a:ext cx="6830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Georgia"/>
                <a:cs typeface="Georgia"/>
              </a:rPr>
              <a:t>Collapsed across letter conditions and shape conditions (letter vs. shape)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653702" y="17272337"/>
            <a:ext cx="5898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eorgia"/>
                <a:cs typeface="Georgia"/>
              </a:rPr>
              <a:t>Functional magnetic resonance imaging (fMRI) conditions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890200" y="17754600"/>
            <a:ext cx="100860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eorgia"/>
                <a:cs typeface="Georgia"/>
              </a:rPr>
              <a:t>Standardized data (raw and demeaned)</a:t>
            </a:r>
          </a:p>
          <a:p>
            <a:pPr algn="ctr"/>
            <a:endParaRPr lang="en-US" sz="3000" dirty="0">
              <a:latin typeface="Georgia"/>
              <a:cs typeface="Georgia"/>
            </a:endParaRPr>
          </a:p>
        </p:txBody>
      </p:sp>
      <p:pic>
        <p:nvPicPr>
          <p:cNvPr id="42" name="Picture 41" descr="barGraph_letterRecogPercentag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24926749"/>
            <a:ext cx="5407069" cy="2778431"/>
          </a:xfrm>
          <a:prstGeom prst="rect">
            <a:avLst/>
          </a:prstGeom>
        </p:spPr>
      </p:pic>
      <p:sp>
        <p:nvSpPr>
          <p:cNvPr id="43" name="TextBox 42"/>
          <p:cNvSpPr txBox="1">
            <a:spLocks noChangeAspect="1"/>
          </p:cNvSpPr>
          <p:nvPr/>
        </p:nvSpPr>
        <p:spPr>
          <a:xfrm>
            <a:off x="25343143" y="22143736"/>
            <a:ext cx="5413246" cy="213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Georgia"/>
                <a:cs typeface="Georgia"/>
              </a:rPr>
              <a:t>Sample size: n=10</a:t>
            </a:r>
          </a:p>
          <a:p>
            <a:r>
              <a:rPr lang="en-US" sz="3300" b="1" dirty="0">
                <a:latin typeface="Georgia"/>
                <a:cs typeface="Georgia"/>
              </a:rPr>
              <a:t>Average age: 56.2 months</a:t>
            </a:r>
          </a:p>
          <a:p>
            <a:r>
              <a:rPr lang="en-US" sz="3300" b="1" dirty="0">
                <a:latin typeface="Georgia"/>
                <a:cs typeface="Georgia"/>
              </a:rPr>
              <a:t>St. </a:t>
            </a:r>
            <a:r>
              <a:rPr lang="en-US" sz="3300" b="1" dirty="0" err="1">
                <a:latin typeface="Georgia"/>
                <a:cs typeface="Georgia"/>
              </a:rPr>
              <a:t>dev</a:t>
            </a:r>
            <a:r>
              <a:rPr lang="en-US" sz="3300" b="1" dirty="0">
                <a:latin typeface="Georgia"/>
                <a:cs typeface="Georgia"/>
              </a:rPr>
              <a:t>: 3.54 months</a:t>
            </a:r>
          </a:p>
        </p:txBody>
      </p:sp>
      <p:pic>
        <p:nvPicPr>
          <p:cNvPr id="44" name="Picture 43" descr="barGraph_shapeRecogPercentag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141" y="24926749"/>
            <a:ext cx="5413248" cy="2803179"/>
          </a:xfrm>
          <a:prstGeom prst="rect">
            <a:avLst/>
          </a:prstGeom>
        </p:spPr>
      </p:pic>
      <p:pic>
        <p:nvPicPr>
          <p:cNvPr id="45" name="Picture 44" descr="barGraph_EH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21880632"/>
            <a:ext cx="5407069" cy="27825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605222" y="21053526"/>
            <a:ext cx="1011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/>
                <a:cs typeface="Georgia"/>
              </a:rPr>
              <a:t>1) Analyzed subject characteristics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671226" y="27888992"/>
            <a:ext cx="15039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/>
                <a:cs typeface="Georgia"/>
              </a:rPr>
              <a:t>2) Extracted ROI time course data anatomically located on each individual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3070800" y="10597217"/>
            <a:ext cx="15757625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3985445" y="11411077"/>
            <a:ext cx="13258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/>
              <a:buChar char="•"/>
            </a:pP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4040944" y="18405217"/>
            <a:ext cx="1363980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>
                <a:latin typeface="Georgia"/>
                <a:cs typeface="Georgia"/>
              </a:rPr>
              <a:t>LAFG and LPFG are highly correlated with each other</a:t>
            </a:r>
            <a:br>
              <a:rPr lang="en-US" sz="4000" dirty="0">
                <a:latin typeface="Georgia"/>
                <a:cs typeface="Georgia"/>
              </a:rPr>
            </a:br>
            <a:r>
              <a:rPr lang="en-US" sz="4000" dirty="0">
                <a:latin typeface="Georgia"/>
                <a:cs typeface="Georgia"/>
              </a:rPr>
              <a:t>RAFG and RPFG are highly correlated with each other</a:t>
            </a:r>
          </a:p>
          <a:p>
            <a:pPr marL="742950" indent="-742950">
              <a:buAutoNum type="arabicParenR"/>
            </a:pPr>
            <a:endParaRPr lang="en-US" sz="4000" dirty="0">
              <a:latin typeface="Georgia"/>
              <a:cs typeface="Georgia"/>
            </a:endParaRPr>
          </a:p>
          <a:p>
            <a:pPr marL="742950" indent="-742950">
              <a:buAutoNum type="arabicParenR"/>
            </a:pPr>
            <a:r>
              <a:rPr lang="en-US" sz="4000" dirty="0">
                <a:latin typeface="Georgia"/>
                <a:cs typeface="Georgia"/>
              </a:rPr>
              <a:t>LAFG/LPFG correlated with RAFG/RPFG in raw correlations</a:t>
            </a:r>
            <a:br>
              <a:rPr lang="en-US" sz="4000" dirty="0">
                <a:latin typeface="Georgia"/>
                <a:cs typeface="Georgia"/>
              </a:rPr>
            </a:br>
            <a:r>
              <a:rPr lang="en-US" sz="4000" dirty="0">
                <a:latin typeface="Georgia"/>
                <a:cs typeface="Georgia"/>
              </a:rPr>
              <a:t>LAFG/LPFG anti-correlated with RAFG/RPFG in demeaned correlations </a:t>
            </a:r>
          </a:p>
          <a:p>
            <a:endParaRPr lang="en-US" sz="4000" dirty="0">
              <a:latin typeface="Georgia"/>
              <a:cs typeface="Georgia"/>
            </a:endParaRPr>
          </a:p>
          <a:p>
            <a:pPr marL="742950" indent="-742950">
              <a:buAutoNum type="arabicParenR"/>
            </a:pPr>
            <a:r>
              <a:rPr lang="en-US" sz="4000" dirty="0">
                <a:latin typeface="Georgia"/>
                <a:cs typeface="Georgia"/>
              </a:rPr>
              <a:t>EHS is more positively correlated with LAFG/LPFG </a:t>
            </a:r>
            <a:br>
              <a:rPr lang="en-US" sz="4000" dirty="0">
                <a:latin typeface="Georgia"/>
                <a:cs typeface="Georgia"/>
              </a:rPr>
            </a:br>
            <a:r>
              <a:rPr lang="en-US" sz="4000" dirty="0">
                <a:latin typeface="Georgia"/>
                <a:cs typeface="Georgia"/>
              </a:rPr>
              <a:t>EHS is more negatively correlated with RAFG/RPFG</a:t>
            </a:r>
          </a:p>
          <a:p>
            <a:pPr marL="1200150" lvl="1" indent="-742950">
              <a:buAutoNum type="arabicParenR"/>
            </a:pPr>
            <a:r>
              <a:rPr lang="en-US" sz="4000" dirty="0">
                <a:latin typeface="Georgia"/>
                <a:cs typeface="Georgia"/>
              </a:rPr>
              <a:t>LAFG has the highest positive correlation with EHS</a:t>
            </a:r>
          </a:p>
          <a:p>
            <a:pPr marL="1200150" lvl="1" indent="-742950">
              <a:buAutoNum type="arabicParenR"/>
            </a:pPr>
            <a:r>
              <a:rPr lang="en-US" sz="4000" dirty="0">
                <a:latin typeface="Georgia"/>
                <a:cs typeface="Georgia"/>
              </a:rPr>
              <a:t>Correlations with EHS were stronger for letters than shapes in general</a:t>
            </a:r>
          </a:p>
          <a:p>
            <a:pPr lvl="1"/>
            <a:endParaRPr lang="en-US" sz="4000" dirty="0">
              <a:latin typeface="Georgia"/>
              <a:cs typeface="Georgia"/>
            </a:endParaRPr>
          </a:p>
          <a:p>
            <a:pPr marL="742950" indent="-742950">
              <a:buAutoNum type="arabicParenR"/>
            </a:pPr>
            <a:endParaRPr lang="en-US" sz="4000" dirty="0">
              <a:latin typeface="Georgia"/>
              <a:cs typeface="Georgia"/>
            </a:endParaRPr>
          </a:p>
          <a:p>
            <a:pPr marL="742950" indent="-742950">
              <a:buAutoNum type="arabicParenR"/>
            </a:pP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5736" y="10287000"/>
            <a:ext cx="15200064" cy="1431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/>
            <a:endParaRPr lang="en-US" sz="4200" b="1" dirty="0">
              <a:latin typeface="Georgia"/>
              <a:cs typeface="Georgia"/>
            </a:endParaRPr>
          </a:p>
          <a:p>
            <a:pPr marL="704850" indent="-685800">
              <a:buFont typeface="Arial"/>
              <a:buChar char="•"/>
            </a:pPr>
            <a:r>
              <a:rPr lang="en-US" sz="4200" b="1" dirty="0">
                <a:latin typeface="Georgia"/>
                <a:cs typeface="Georgia"/>
              </a:rPr>
              <a:t>Motor</a:t>
            </a:r>
            <a:r>
              <a:rPr lang="en-US" sz="4200" dirty="0">
                <a:latin typeface="Georgia"/>
                <a:cs typeface="Georgia"/>
              </a:rPr>
              <a:t>: Right-handers showed increased activation in left motor areas after handwriting experience; left-handers showed increased activation in right-hemisphere homologue</a:t>
            </a:r>
            <a:r>
              <a:rPr lang="en-US" sz="4200" baseline="30000" dirty="0">
                <a:latin typeface="Georgia"/>
                <a:cs typeface="Georgia"/>
              </a:rPr>
              <a:t>1</a:t>
            </a:r>
            <a:r>
              <a:rPr lang="en-US" sz="4200" dirty="0">
                <a:latin typeface="Georgia"/>
                <a:cs typeface="Georgia"/>
              </a:rPr>
              <a:t>.</a:t>
            </a:r>
            <a:endParaRPr lang="en-US" sz="4200" baseline="30000" dirty="0">
              <a:latin typeface="Georgia"/>
              <a:cs typeface="Georgia"/>
            </a:endParaRPr>
          </a:p>
          <a:p>
            <a:pPr marL="19050"/>
            <a:endParaRPr lang="en-US" sz="4200" b="1" dirty="0">
              <a:latin typeface="Georgia"/>
              <a:cs typeface="Georgia"/>
            </a:endParaRPr>
          </a:p>
          <a:p>
            <a:pPr marL="704850" indent="-685800">
              <a:buFont typeface="Arial"/>
              <a:buChar char="•"/>
            </a:pPr>
            <a:r>
              <a:rPr lang="en-US" sz="4200" b="1" dirty="0">
                <a:latin typeface="Georgia"/>
                <a:cs typeface="Georgia"/>
              </a:rPr>
              <a:t>Visual: </a:t>
            </a:r>
            <a:r>
              <a:rPr lang="en-US" sz="4200" dirty="0">
                <a:latin typeface="Georgia"/>
                <a:cs typeface="Georgia"/>
              </a:rPr>
              <a:t>Right-handers show increased activation from the left fusiform gyrus after handwriting experience</a:t>
            </a:r>
            <a:r>
              <a:rPr lang="en-US" sz="4200" baseline="30000" dirty="0">
                <a:latin typeface="Georgia"/>
                <a:cs typeface="Georgia"/>
              </a:rPr>
              <a:t>2</a:t>
            </a:r>
            <a:r>
              <a:rPr lang="en-US" sz="4200" dirty="0">
                <a:latin typeface="Georgia"/>
                <a:cs typeface="Georgia"/>
              </a:rPr>
              <a:t>.</a:t>
            </a:r>
            <a:endParaRPr lang="en-US" sz="4200" b="1" dirty="0">
              <a:latin typeface="Georgia"/>
              <a:cs typeface="Georgia"/>
            </a:endParaRPr>
          </a:p>
          <a:p>
            <a:pPr marL="476250" lvl="1"/>
            <a:endParaRPr lang="en-US" sz="4200" dirty="0">
              <a:latin typeface="Georgia"/>
              <a:cs typeface="Georgia"/>
            </a:endParaRPr>
          </a:p>
          <a:p>
            <a:endParaRPr lang="en-US" sz="4200" dirty="0">
              <a:latin typeface="Georgia"/>
              <a:cs typeface="Georgia"/>
            </a:endParaRPr>
          </a:p>
          <a:p>
            <a:endParaRPr lang="en-US" sz="4200" dirty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>
              <a:latin typeface="Georgia"/>
              <a:cs typeface="Georgia"/>
            </a:endParaRPr>
          </a:p>
          <a:p>
            <a:endParaRPr lang="en-US" sz="4200" dirty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>
              <a:latin typeface="Georgia"/>
              <a:cs typeface="Georgia"/>
            </a:endParaRPr>
          </a:p>
          <a:p>
            <a:endParaRPr lang="en-US" sz="4200" dirty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r>
              <a:rPr lang="en-US" sz="4200" dirty="0">
                <a:latin typeface="Georgia"/>
                <a:cs typeface="Georgia"/>
              </a:rPr>
              <a:t>Asymmetrical weight of right and left hemispheres is possibly related to handedness</a:t>
            </a:r>
            <a:r>
              <a:rPr lang="en-US" sz="4200" baseline="30000" dirty="0">
                <a:latin typeface="Georgia"/>
                <a:cs typeface="Georgia"/>
              </a:rPr>
              <a:t>3</a:t>
            </a:r>
            <a:r>
              <a:rPr lang="en-US" sz="4200" dirty="0">
                <a:latin typeface="Georgia"/>
                <a:cs typeface="Georgia"/>
              </a:rPr>
              <a:t>.</a:t>
            </a:r>
          </a:p>
          <a:p>
            <a:endParaRPr lang="en-US" sz="42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1456967" y="15625900"/>
            <a:ext cx="6369053" cy="6254732"/>
            <a:chOff x="15067821" y="11433562"/>
            <a:chExt cx="7800817" cy="6369165"/>
          </a:xfrm>
        </p:grpSpPr>
        <p:pic>
          <p:nvPicPr>
            <p:cNvPr id="58" name="Picture 57" descr="Screen Shot 2014-12-08 at 12.49.22 P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9462" y="12449714"/>
              <a:ext cx="3466183" cy="5340497"/>
            </a:xfrm>
            <a:prstGeom prst="rect">
              <a:avLst/>
            </a:prstGeom>
          </p:spPr>
        </p:pic>
        <p:pic>
          <p:nvPicPr>
            <p:cNvPr id="59" name="Picture 58" descr="Screen Shot 2014-12-08 at 12.48.00 PM.png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6182" y="12462230"/>
              <a:ext cx="3427057" cy="5340497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15067821" y="11433562"/>
              <a:ext cx="3843323" cy="940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Georgia"/>
                  <a:cs typeface="Georgia"/>
                </a:rPr>
                <a:t>LAFG</a:t>
              </a:r>
            </a:p>
            <a:p>
              <a:pPr algn="ctr"/>
              <a:r>
                <a:rPr lang="en-US" sz="1800" b="1" dirty="0">
                  <a:latin typeface="Georgia"/>
                  <a:cs typeface="Georgia"/>
                </a:rPr>
                <a:t>Left Anterior </a:t>
              </a:r>
            </a:p>
            <a:p>
              <a:pPr algn="ctr"/>
              <a:r>
                <a:rPr lang="en-US" sz="1800" b="1" dirty="0">
                  <a:latin typeface="Georgia"/>
                  <a:cs typeface="Georgia"/>
                </a:rPr>
                <a:t>Fusiform Gyrus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456745" y="11433562"/>
              <a:ext cx="4411893" cy="940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Georgia"/>
                  <a:cs typeface="Georgia"/>
                </a:rPr>
                <a:t>LPFG</a:t>
              </a:r>
            </a:p>
            <a:p>
              <a:pPr algn="ctr"/>
              <a:r>
                <a:rPr lang="en-US" sz="1800" b="1" dirty="0">
                  <a:latin typeface="Georgia"/>
                  <a:cs typeface="Georgia"/>
                </a:rPr>
                <a:t>Left Posterior </a:t>
              </a:r>
            </a:p>
            <a:p>
              <a:pPr algn="ctr"/>
              <a:r>
                <a:rPr lang="en-US" sz="1800" b="1" dirty="0">
                  <a:latin typeface="Georgia"/>
                  <a:cs typeface="Georgia"/>
                </a:rPr>
                <a:t>Fusiform Gyrus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4036565" y="17261274"/>
            <a:ext cx="242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cs typeface="Georgia"/>
              </a:rPr>
              <a:t>Sensorimotor Training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020800" y="2008357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cs typeface="Georgia"/>
              </a:rPr>
              <a:t>Visual Training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40025" y="15625900"/>
            <a:ext cx="6616106" cy="6203680"/>
            <a:chOff x="8083747" y="14504076"/>
            <a:chExt cx="5745943" cy="4293574"/>
          </a:xfrm>
        </p:grpSpPr>
        <p:grpSp>
          <p:nvGrpSpPr>
            <p:cNvPr id="20" name="Group 19"/>
            <p:cNvGrpSpPr/>
            <p:nvPr/>
          </p:nvGrpSpPr>
          <p:grpSpPr>
            <a:xfrm>
              <a:off x="8593987" y="15165049"/>
              <a:ext cx="5069235" cy="3632601"/>
              <a:chOff x="8593987" y="15165049"/>
              <a:chExt cx="5069235" cy="3632601"/>
            </a:xfrm>
          </p:grpSpPr>
          <p:pic>
            <p:nvPicPr>
              <p:cNvPr id="70" name="Picture 69" descr="Screen Shot 2015-04-16 at 1.17.15 PM.png"/>
              <p:cNvPicPr>
                <a:picLocks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3987" y="15165049"/>
                <a:ext cx="2461823" cy="3632601"/>
              </a:xfrm>
              <a:prstGeom prst="rect">
                <a:avLst/>
              </a:prstGeom>
            </p:spPr>
          </p:pic>
          <p:pic>
            <p:nvPicPr>
              <p:cNvPr id="71" name="Picture 70" descr="Screen Shot 2015-04-16 at 1.17.35 PM.png"/>
              <p:cNvPicPr>
                <a:picLocks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1399" y="15165049"/>
                <a:ext cx="2461823" cy="3632601"/>
              </a:xfrm>
              <a:prstGeom prst="rect">
                <a:avLst/>
              </a:prstGeom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8083747" y="14504076"/>
              <a:ext cx="3375381" cy="639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Georgia"/>
                  <a:cs typeface="Georgia"/>
                </a:rPr>
                <a:t>RAFG</a:t>
              </a:r>
            </a:p>
            <a:p>
              <a:pPr algn="ctr"/>
              <a:r>
                <a:rPr lang="en-US" sz="1800" b="1" dirty="0">
                  <a:latin typeface="Georgia"/>
                  <a:cs typeface="Georgia"/>
                </a:rPr>
                <a:t>Right Anterior</a:t>
              </a:r>
            </a:p>
            <a:p>
              <a:pPr algn="ctr"/>
              <a:r>
                <a:rPr lang="en-US" sz="1800" b="1" dirty="0">
                  <a:latin typeface="Georgia"/>
                  <a:cs typeface="Georgia"/>
                </a:rPr>
                <a:t>Fusiform Gyrus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896600" y="14510067"/>
              <a:ext cx="2933090" cy="639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Georgia"/>
                  <a:cs typeface="Georgia"/>
                </a:rPr>
                <a:t>RPFG</a:t>
              </a:r>
            </a:p>
            <a:p>
              <a:pPr algn="ctr"/>
              <a:r>
                <a:rPr lang="en-US" sz="1800" b="1" dirty="0">
                  <a:latin typeface="Georgia"/>
                  <a:cs typeface="Georgia"/>
                </a:rPr>
                <a:t>Right Posterior</a:t>
              </a:r>
            </a:p>
            <a:p>
              <a:pPr algn="ctr"/>
              <a:r>
                <a:rPr lang="en-US" sz="1800" b="1" dirty="0">
                  <a:latin typeface="Georgia"/>
                  <a:cs typeface="Georgia"/>
                </a:rPr>
                <a:t>Fusiform Gyrus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56404" y="27888992"/>
            <a:ext cx="14453067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500" dirty="0">
                <a:latin typeface="Georgia"/>
                <a:cs typeface="Georgia"/>
              </a:rPr>
              <a:t>Handedness scores will show stronger correlations with activity in all 4 perceptual areas (LAFG, LPFG, RAFG, RPFG)  for letters than shapes. </a:t>
            </a:r>
          </a:p>
          <a:p>
            <a:endParaRPr lang="en-US" sz="4500" dirty="0">
              <a:latin typeface="Georgia"/>
              <a:cs typeface="Georgia"/>
            </a:endParaRPr>
          </a:p>
          <a:p>
            <a:pPr marL="742950" indent="-742950">
              <a:buFontTx/>
              <a:buAutoNum type="arabicParenR"/>
            </a:pPr>
            <a:r>
              <a:rPr lang="en-US" sz="4500" dirty="0">
                <a:latin typeface="Georgia"/>
                <a:cs typeface="Georgia"/>
              </a:rPr>
              <a:t>It is also expected that the Edinburgh Handedness Scores (EHS) will be positively correlated with the LAFG/LPFG and negatively correlated with the RAFG/RPFG. </a:t>
            </a:r>
          </a:p>
          <a:p>
            <a:endParaRPr lang="en-US" sz="4500" dirty="0">
              <a:latin typeface="Georgia"/>
              <a:cs typeface="Georgia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411499" y="26974800"/>
            <a:ext cx="1604770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6764000" y="20977326"/>
            <a:ext cx="16002000" cy="762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3299400" y="31165800"/>
            <a:ext cx="14020800" cy="412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aseline="30000" dirty="0">
                <a:latin typeface="Georgia"/>
                <a:cs typeface="Georgia"/>
              </a:rPr>
              <a:t>1</a:t>
            </a:r>
            <a:r>
              <a:rPr lang="en-US" sz="2500" dirty="0">
                <a:latin typeface="Georgia"/>
                <a:cs typeface="Georgia"/>
              </a:rPr>
              <a:t>Longcamp, M., </a:t>
            </a:r>
            <a:r>
              <a:rPr lang="en-US" sz="2500" dirty="0" err="1">
                <a:latin typeface="Georgia"/>
                <a:cs typeface="Georgia"/>
              </a:rPr>
              <a:t>Zerbato-Poudou</a:t>
            </a:r>
            <a:r>
              <a:rPr lang="en-US" sz="2500" dirty="0">
                <a:latin typeface="Georgia"/>
                <a:cs typeface="Georgia"/>
              </a:rPr>
              <a:t>, M. T., &amp; </a:t>
            </a:r>
            <a:r>
              <a:rPr lang="en-US" sz="2500" dirty="0" err="1">
                <a:latin typeface="Georgia"/>
                <a:cs typeface="Georgia"/>
              </a:rPr>
              <a:t>Velay</a:t>
            </a:r>
            <a:r>
              <a:rPr lang="en-US" sz="2500" dirty="0">
                <a:latin typeface="Georgia"/>
                <a:cs typeface="Georgia"/>
              </a:rPr>
              <a:t>, J. L. (2005). The influence of writing practice on letter recognition in preschool children: A comparison between handwriting and typing. </a:t>
            </a:r>
            <a:r>
              <a:rPr lang="en-US" sz="2500" i="1" dirty="0" err="1">
                <a:latin typeface="Georgia"/>
                <a:cs typeface="Georgia"/>
              </a:rPr>
              <a:t>Acta</a:t>
            </a:r>
            <a:r>
              <a:rPr lang="en-US" sz="2500" i="1" dirty="0">
                <a:latin typeface="Georgia"/>
                <a:cs typeface="Georgia"/>
              </a:rPr>
              <a:t> </a:t>
            </a:r>
            <a:r>
              <a:rPr lang="en-US" sz="2500" i="1" dirty="0" err="1">
                <a:latin typeface="Georgia"/>
                <a:cs typeface="Georgia"/>
              </a:rPr>
              <a:t>psychologica</a:t>
            </a:r>
            <a:r>
              <a:rPr lang="en-US" sz="2500" dirty="0">
                <a:latin typeface="Georgia"/>
                <a:cs typeface="Georgia"/>
              </a:rPr>
              <a:t>, </a:t>
            </a:r>
            <a:r>
              <a:rPr lang="en-US" sz="2500" i="1" dirty="0">
                <a:latin typeface="Georgia"/>
                <a:cs typeface="Georgia"/>
              </a:rPr>
              <a:t>119</a:t>
            </a:r>
            <a:r>
              <a:rPr lang="en-US" sz="2500" dirty="0">
                <a:latin typeface="Georgia"/>
                <a:cs typeface="Georgia"/>
              </a:rPr>
              <a:t>(1), 67-79.</a:t>
            </a:r>
          </a:p>
          <a:p>
            <a:r>
              <a:rPr lang="en-US" sz="2500" baseline="30000" dirty="0">
                <a:latin typeface="Georgia"/>
                <a:cs typeface="Georgia"/>
              </a:rPr>
              <a:t>2</a:t>
            </a:r>
            <a:r>
              <a:rPr lang="en-US" sz="2500" dirty="0">
                <a:latin typeface="Georgia"/>
                <a:cs typeface="Georgia"/>
              </a:rPr>
              <a:t>James, K. H. (2010). </a:t>
            </a:r>
            <a:r>
              <a:rPr lang="en-US" sz="2500" dirty="0" err="1">
                <a:latin typeface="Georgia"/>
                <a:cs typeface="Georgia"/>
              </a:rPr>
              <a:t>Sensori</a:t>
            </a:r>
            <a:r>
              <a:rPr lang="en-US" sz="2500" dirty="0">
                <a:latin typeface="Georgia"/>
                <a:cs typeface="Georgia"/>
              </a:rPr>
              <a:t>‐motor experience leads to changes in visual processing in the developing brain. Developmental science, 13(2), 279-288.</a:t>
            </a:r>
          </a:p>
          <a:p>
            <a:r>
              <a:rPr lang="en-US" sz="2500" baseline="30000" dirty="0">
                <a:latin typeface="Georgia"/>
                <a:cs typeface="Georgia"/>
              </a:rPr>
              <a:t>3</a:t>
            </a:r>
            <a:r>
              <a:rPr lang="en-US" sz="2500" dirty="0">
                <a:latin typeface="Georgia"/>
                <a:cs typeface="Georgia"/>
              </a:rPr>
              <a:t>Behrmann, M., </a:t>
            </a:r>
            <a:r>
              <a:rPr lang="en-US" sz="2500" dirty="0" err="1">
                <a:latin typeface="Georgia"/>
                <a:cs typeface="Georgia"/>
              </a:rPr>
              <a:t>Plaut</a:t>
            </a:r>
            <a:r>
              <a:rPr lang="en-US" sz="2500" dirty="0">
                <a:latin typeface="Georgia"/>
                <a:cs typeface="Georgia"/>
              </a:rPr>
              <a:t>, D.C. (2013). Distributed circuits, not circumscribed centers, mediate visual recognition. </a:t>
            </a:r>
            <a:r>
              <a:rPr lang="en-US" sz="2500" i="1" dirty="0">
                <a:latin typeface="Georgia"/>
                <a:cs typeface="Georgia"/>
              </a:rPr>
              <a:t>Trends in Cognitive Sciences, </a:t>
            </a:r>
            <a:r>
              <a:rPr lang="en-US" sz="2500" dirty="0">
                <a:latin typeface="Georgia"/>
                <a:cs typeface="Georgia"/>
              </a:rPr>
              <a:t>1-10.</a:t>
            </a:r>
          </a:p>
          <a:p>
            <a:r>
              <a:rPr lang="en-US" sz="2500" baseline="30000" dirty="0">
                <a:latin typeface="Georgia"/>
                <a:cs typeface="Georgia"/>
              </a:rPr>
              <a:t>4</a:t>
            </a:r>
            <a:r>
              <a:rPr lang="en-US" sz="2500" dirty="0">
                <a:latin typeface="Georgia"/>
                <a:cs typeface="Georgia"/>
              </a:rPr>
              <a:t>James, K. H., &amp; Engelhardt, L. (2012). The effects of handwriting experience on functional brain development in pre-literate children. Trends in Neuroscience and Education, 1(1), 32-42. </a:t>
            </a:r>
          </a:p>
          <a:p>
            <a:endParaRPr lang="en-US" sz="2800" baseline="30000" dirty="0">
              <a:latin typeface="Georgia"/>
              <a:cs typeface="Georgia"/>
            </a:endParaRPr>
          </a:p>
          <a:p>
            <a:endParaRPr lang="en-US" sz="2800" baseline="30000" dirty="0">
              <a:latin typeface="Georgia"/>
              <a:cs typeface="Georgi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070800" y="26571277"/>
            <a:ext cx="1600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eorgia"/>
                <a:cs typeface="Georgia"/>
              </a:rPr>
              <a:t>Indicates a role for neural efficiency as a developmental mechanism and displays the importance of action in the development of perception. </a:t>
            </a:r>
          </a:p>
        </p:txBody>
      </p:sp>
    </p:spTree>
    <p:extLst>
      <p:ext uri="{BB962C8B-B14F-4D97-AF65-F5344CB8AC3E}">
        <p14:creationId xmlns:p14="http://schemas.microsoft.com/office/powerpoint/2010/main" val="30939406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516</Words>
  <Application>Microsoft Macintosh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Default Design</vt:lpstr>
      <vt:lpstr>The Relationship Between Handedness and Activation in the Visual Cortex of the Brain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bmotz@indiana.edu</dc:creator>
  <cp:lastModifiedBy>McGinley, Mary Ann Roselyn</cp:lastModifiedBy>
  <cp:revision>347</cp:revision>
  <dcterms:created xsi:type="dcterms:W3CDTF">2004-09-13T02:49:40Z</dcterms:created>
  <dcterms:modified xsi:type="dcterms:W3CDTF">2023-04-25T18:32:15Z</dcterms:modified>
</cp:coreProperties>
</file>