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guide id="3"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0D5AE"/>
    <a:srgbClr val="265D76"/>
    <a:srgbClr val="417383"/>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6703" autoAdjust="0"/>
  </p:normalViewPr>
  <p:slideViewPr>
    <p:cSldViewPr snapToGrid="0" snapToObjects="1">
      <p:cViewPr varScale="1">
        <p:scale>
          <a:sx n="26" d="100"/>
          <a:sy n="26" d="100"/>
        </p:scale>
        <p:origin x="1488" y="344"/>
      </p:cViewPr>
      <p:guideLst>
        <p:guide orient="horz" pos="10368"/>
        <p:guide pos="13824"/>
        <p:guide pos="12672"/>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B0CEE-0675-4118-B1CC-697BCB8E1A43}" type="datetimeFigureOut">
              <a:rPr lang="en-US" smtClean="0"/>
              <a:t>4/25/23</a:t>
            </a:fld>
            <a:endParaRPr lang="en-US" dirty="0"/>
          </a:p>
        </p:txBody>
      </p:sp>
      <p:sp>
        <p:nvSpPr>
          <p:cNvPr id="4" name="Slide Image Placeholder 3"/>
          <p:cNvSpPr>
            <a:spLocks noGrp="1" noRot="1" noChangeAspect="1"/>
          </p:cNvSpPr>
          <p:nvPr>
            <p:ph type="sldImg" idx="2"/>
          </p:nvPr>
        </p:nvSpPr>
        <p:spPr>
          <a:xfrm>
            <a:off x="1333500" y="685800"/>
            <a:ext cx="4191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8B324-11FC-4850-8A87-4C19F8BA5D8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Abstract: </a:t>
            </a:r>
          </a:p>
          <a:p>
            <a:r>
              <a:rPr lang="en-US" dirty="0"/>
              <a:t>-”To</a:t>
            </a:r>
            <a:r>
              <a:rPr lang="en-US" baseline="0" dirty="0"/>
              <a:t> score these hand writing samples multiple automatic…,” can be rearranged and merged with the following sentence so that it is not repetitive, “</a:t>
            </a:r>
            <a:r>
              <a:rPr lang="en-US" sz="1200" dirty="0"/>
              <a:t>In order to enhance the understanding of handwriting and its correlations, handwriting samples,</a:t>
            </a:r>
            <a:r>
              <a:rPr lang="en-US" sz="1200" baseline="0" dirty="0"/>
              <a:t> </a:t>
            </a:r>
            <a:r>
              <a:rPr lang="en-US" sz="1200" dirty="0"/>
              <a:t>collected from a diverse group of children, were</a:t>
            </a:r>
            <a:r>
              <a:rPr lang="en-US" sz="1200" baseline="0" dirty="0"/>
              <a:t> </a:t>
            </a:r>
            <a:r>
              <a:rPr lang="en-US" sz="1200" dirty="0"/>
              <a:t>scored using</a:t>
            </a:r>
            <a:r>
              <a:rPr lang="en-US" sz="1200" baseline="0" dirty="0"/>
              <a:t> multiple automatic and semi-automatic methods</a:t>
            </a:r>
            <a:r>
              <a:rPr lang="en-US" sz="1200" dirty="0"/>
              <a:t>, analyzed, and compared.”</a:t>
            </a:r>
          </a:p>
          <a:p>
            <a:r>
              <a:rPr lang="en-US" sz="1200" dirty="0"/>
              <a:t>-” The method we chose was Amazon Mechanical Tu”…can change to…”The team selected</a:t>
            </a:r>
            <a:r>
              <a:rPr lang="en-US" sz="1200" baseline="0" dirty="0"/>
              <a:t> the Amazon Mechanical … for the research study</a:t>
            </a:r>
            <a:r>
              <a:rPr lang="en-US" sz="1200" dirty="0"/>
              <a:t>”</a:t>
            </a:r>
          </a:p>
          <a:p>
            <a:r>
              <a:rPr lang="en-US" sz="1200" dirty="0"/>
              <a:t>-” MTurk allowed an online crowd to perform unbiased labeling and scoring of the collected letter samples. ”…can be…”MTurk allows</a:t>
            </a:r>
            <a:r>
              <a:rPr lang="en-US" sz="1200" baseline="0" dirty="0"/>
              <a:t> …..scoring of collected letter samples.</a:t>
            </a:r>
            <a:r>
              <a:rPr lang="en-US" sz="1200" dirty="0"/>
              <a:t>”</a:t>
            </a:r>
          </a:p>
          <a:p>
            <a:r>
              <a:rPr lang="en-US" sz="1200" dirty="0"/>
              <a:t>-”As a continuation</a:t>
            </a:r>
            <a:r>
              <a:rPr lang="en-US" sz="1200" baseline="0" dirty="0"/>
              <a:t> of this study…</a:t>
            </a:r>
            <a:r>
              <a:rPr lang="en-US" sz="1200" dirty="0"/>
              <a:t>” are you referring to MTurk here or Longcamp et al, you may want to specify</a:t>
            </a:r>
          </a:p>
          <a:p>
            <a:r>
              <a:rPr lang="en-US" sz="1200" dirty="0"/>
              <a:t>-” As a continuation of this study, shorter viewing durations of the letter samples would improve interpretability of the data (Gilmore et al. , 1967). ”…can be changed to say…”letter samples have shown to</a:t>
            </a:r>
            <a:r>
              <a:rPr lang="en-US" sz="1200" baseline="0" dirty="0"/>
              <a:t> </a:t>
            </a:r>
            <a:r>
              <a:rPr lang="en-US" sz="1200" dirty="0"/>
              <a:t>improve</a:t>
            </a:r>
            <a:r>
              <a:rPr lang="en-US" sz="1200" baseline="0" dirty="0"/>
              <a:t> interpretability of data</a:t>
            </a:r>
            <a:r>
              <a:rPr lang="en-US" sz="1200" dirty="0"/>
              <a:t>” –be</a:t>
            </a:r>
            <a:r>
              <a:rPr lang="en-US" sz="1200" baseline="0" dirty="0"/>
              <a:t> careful here: are you saying child interpretability of data? Is the data you’re referring to the handwriting sample data? You may want to specify so that this sentence is more clear for your readers</a:t>
            </a:r>
          </a:p>
          <a:p>
            <a:r>
              <a:rPr lang="en-US" sz="1200" baseline="0" dirty="0"/>
              <a:t>-Last sentence, “Consequently, using ______’s technique (are you referencing a certain technique if not don’t worry about the blank) can improve  how… ”</a:t>
            </a:r>
          </a:p>
          <a:p>
            <a:r>
              <a:rPr lang="en-US" sz="1200" baseline="0" dirty="0"/>
              <a:t>Methodology:</a:t>
            </a:r>
          </a:p>
          <a:p>
            <a:r>
              <a:rPr lang="en-US" sz="1200" baseline="0" dirty="0"/>
              <a:t>-”</a:t>
            </a:r>
            <a:r>
              <a:rPr lang="en-US" sz="1200" dirty="0"/>
              <a:t> Handwriting samples from twenty-one </a:t>
            </a:r>
            <a:r>
              <a:rPr lang="en-US" sz="1200" baseline="0" dirty="0"/>
              <a:t>“..to..”Handwriting samples were derived (or taken, whichever floats your boat lol)</a:t>
            </a:r>
          </a:p>
          <a:p>
            <a:r>
              <a:rPr lang="en-US" sz="1200" baseline="0" dirty="0"/>
              <a:t>-”</a:t>
            </a:r>
            <a:r>
              <a:rPr lang="en-US" sz="1200" dirty="0"/>
              <a:t> then scanned into PDF files that were divided by a custom script. </a:t>
            </a:r>
            <a:r>
              <a:rPr lang="en-US" sz="1200" baseline="0" dirty="0"/>
              <a:t>”…to…”scanned and converted into PDF files that were later divided…”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dirty="0"/>
              <a:t> We began by investigating various ways of efficiently scoring the</a:t>
            </a:r>
            <a:r>
              <a:rPr lang="en-US" sz="1200" baseline="0" dirty="0"/>
              <a:t> </a:t>
            </a:r>
            <a:r>
              <a:rPr lang="en-US" sz="1200" dirty="0"/>
              <a:t>handwriting samples..</a:t>
            </a:r>
            <a:r>
              <a:rPr lang="en-US" sz="1200" baseline="0" dirty="0"/>
              <a:t>”…to…”Initial steps involved (or consisted of) investing various methods for ….scoring the children’s handwriting…”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dirty="0"/>
              <a:t> After investigating these possibilities and weighing the advantages versus the disadvantages with the consideration of time and high quality data, designing a Human Intelligent Task (HIT) on Amazon Mechanical Turk (MTurk) was the final decision (what do you mean by this? Was this</a:t>
            </a:r>
            <a:r>
              <a:rPr lang="en-US" sz="1200" baseline="0" dirty="0"/>
              <a:t> your final chosen technique for carrying out the scoring process? Specify</a:t>
            </a:r>
            <a:r>
              <a:rPr lang="en-US" sz="1200" dirty="0"/>
              <a:t>). The task was designed to display random handwriting samples and ask multiple individuals (include “to”) identify and score the quality of the</a:t>
            </a:r>
            <a:r>
              <a:rPr lang="en-US" sz="1200" baseline="0" dirty="0"/>
              <a:t> (replace “the” with “a”)</a:t>
            </a:r>
            <a:r>
              <a:rPr lang="en-US" sz="1200" dirty="0"/>
              <a:t> letter using the following scale: 0 (unidentifiable), 1 (poor), 2 (good), (include “and”) 3 (excellent). </a:t>
            </a:r>
            <a:r>
              <a:rPr 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Analysis: (you better go off with these big graph words I don’t know!)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dirty="0"/>
              <a:t>Histograms were created (replace “created” with “generated”) to get a (replace “to get a better” with “in order to produce</a:t>
            </a:r>
            <a:r>
              <a:rPr lang="en-US" sz="1200" baseline="0" dirty="0"/>
              <a:t> effective</a:t>
            </a:r>
            <a:r>
              <a:rPr lang="en-US" sz="1200" dirty="0"/>
              <a:t>”) better visualization of the data provided by coders. Fleiss’ Kappa was then calculated on a (replace “on a” with “utilizing a”) subset of the data to evaluate inter-rater reliability.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Summary: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-Replace “</a:t>
            </a:r>
            <a:r>
              <a:rPr lang="en-US" sz="1200" dirty="0">
                <a:cs typeface="Times New Roman"/>
              </a:rPr>
              <a:t>Most of the time </a:t>
            </a:r>
            <a:r>
              <a:rPr lang="en-US" sz="1200" dirty="0"/>
              <a:t>” with “Most</a:t>
            </a:r>
            <a:r>
              <a:rPr lang="en-US" sz="1200" baseline="0" dirty="0"/>
              <a:t> often</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-Watch</a:t>
            </a:r>
            <a:r>
              <a:rPr lang="en-US" sz="1200" baseline="0" dirty="0"/>
              <a:t> capitalization on bullet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dirty="0">
                <a:cs typeface="Times New Roman"/>
              </a:rPr>
              <a:t>The </a:t>
            </a:r>
            <a:r>
              <a:rPr lang="en-US" sz="1200" b="1" dirty="0">
                <a:cs typeface="Times New Roman"/>
              </a:rPr>
              <a:t>confusion matrix </a:t>
            </a:r>
            <a:r>
              <a:rPr lang="en-US" sz="1200" dirty="0">
                <a:cs typeface="Times New Roman"/>
              </a:rPr>
              <a:t>is a representation of  which letters were mistaken for each other and how likely it is to happen.” with “and</a:t>
            </a:r>
            <a:r>
              <a:rPr lang="en-US" sz="1200" baseline="0" dirty="0">
                <a:cs typeface="Times New Roman"/>
              </a:rPr>
              <a:t> how likely such an instance can occur</a:t>
            </a:r>
            <a:r>
              <a:rPr lang="en-US" sz="1200" dirty="0">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a:rPr>
              <a:t>-In this section,</a:t>
            </a:r>
            <a:r>
              <a:rPr lang="en-US" sz="1200" baseline="0" dirty="0">
                <a:cs typeface="Times New Roman"/>
              </a:rPr>
              <a:t> watch your spacing and bullet type (notice how in your Methodology you have used circle bullets, but here you have used square bullets)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cs typeface="Times New Roman"/>
              </a:rPr>
              <a:t>Acknowledgements: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cs typeface="Times New Roman"/>
              </a:rPr>
              <a:t>-Spell out IU-SROC and include IU-SROC in parenthesis after you spell it 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cs typeface="Times New Roman"/>
              </a:rPr>
              <a:t>-Lastly, “</a:t>
            </a:r>
            <a:r>
              <a:rPr lang="en-US" sz="1200" dirty="0">
                <a:cs typeface="Times New Roman"/>
              </a:rPr>
              <a:t>, Dr. David Crandall, and (take this and out) St. Charles Catholic School and The Prep School of Bloomington, IN. </a:t>
            </a:r>
            <a:r>
              <a:rPr lang="en-US" sz="1200" baseline="0" dirty="0">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cs typeface="Times New Roman"/>
              </a:rPr>
              <a:t>Other than that, Check your font for your section headers, they appear to be different and adjust the spacing of your second column to the left  so that it is balanced. Very cool study and cool poster</a:t>
            </a:r>
            <a:r>
              <a:rPr lang="en-US" sz="1200" baseline="0" dirty="0">
                <a:cs typeface="Times New Roman"/>
                <a:sym typeface="Wingdings" pitchFamily="2" charset="2"/>
              </a:rPr>
              <a:t></a:t>
            </a:r>
            <a:endParaRPr lang="en-US" sz="1200" dirty="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CD08B324-11FC-4850-8A87-4C19F8BA5D8E}"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4"/>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821518" indent="0" algn="ctr">
              <a:buNone/>
              <a:defRPr>
                <a:solidFill>
                  <a:schemeClr val="tx1">
                    <a:tint val="75000"/>
                  </a:schemeClr>
                </a:solidFill>
              </a:defRPr>
            </a:lvl2pPr>
            <a:lvl3pPr marL="5643036" indent="0" algn="ctr">
              <a:buNone/>
              <a:defRPr>
                <a:solidFill>
                  <a:schemeClr val="tx1">
                    <a:tint val="75000"/>
                  </a:schemeClr>
                </a:solidFill>
              </a:defRPr>
            </a:lvl3pPr>
            <a:lvl4pPr marL="8464556" indent="0" algn="ctr">
              <a:buNone/>
              <a:defRPr>
                <a:solidFill>
                  <a:schemeClr val="tx1">
                    <a:tint val="75000"/>
                  </a:schemeClr>
                </a:solidFill>
              </a:defRPr>
            </a:lvl4pPr>
            <a:lvl5pPr marL="11286074" indent="0" algn="ctr">
              <a:buNone/>
              <a:defRPr>
                <a:solidFill>
                  <a:schemeClr val="tx1">
                    <a:tint val="75000"/>
                  </a:schemeClr>
                </a:solidFill>
              </a:defRPr>
            </a:lvl5pPr>
            <a:lvl6pPr marL="14107592" indent="0" algn="ctr">
              <a:buNone/>
              <a:defRPr>
                <a:solidFill>
                  <a:schemeClr val="tx1">
                    <a:tint val="75000"/>
                  </a:schemeClr>
                </a:solidFill>
              </a:defRPr>
            </a:lvl6pPr>
            <a:lvl7pPr marL="16929110" indent="0" algn="ctr">
              <a:buNone/>
              <a:defRPr>
                <a:solidFill>
                  <a:schemeClr val="tx1">
                    <a:tint val="75000"/>
                  </a:schemeClr>
                </a:solidFill>
              </a:defRPr>
            </a:lvl7pPr>
            <a:lvl8pPr marL="19750629" indent="0" algn="ctr">
              <a:buNone/>
              <a:defRPr>
                <a:solidFill>
                  <a:schemeClr val="tx1">
                    <a:tint val="75000"/>
                  </a:schemeClr>
                </a:solidFill>
              </a:defRPr>
            </a:lvl8pPr>
            <a:lvl9pPr marL="225721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014330" y="4221483"/>
            <a:ext cx="43453684" cy="898779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53273" y="4221483"/>
            <a:ext cx="129690497" cy="898779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6" y="21153123"/>
            <a:ext cx="34198560" cy="6537960"/>
          </a:xfrm>
        </p:spPr>
        <p:txBody>
          <a:bodyPr anchor="t"/>
          <a:lstStyle>
            <a:lvl1pPr algn="l">
              <a:defRPr sz="24750" b="1" cap="all"/>
            </a:lvl1pPr>
          </a:lstStyle>
          <a:p>
            <a:r>
              <a:rPr lang="en-US"/>
              <a:t>Click to edit Master title style</a:t>
            </a:r>
          </a:p>
        </p:txBody>
      </p:sp>
      <p:sp>
        <p:nvSpPr>
          <p:cNvPr id="3" name="Text Placeholder 2"/>
          <p:cNvSpPr>
            <a:spLocks noGrp="1"/>
          </p:cNvSpPr>
          <p:nvPr>
            <p:ph type="body" idx="1"/>
          </p:nvPr>
        </p:nvSpPr>
        <p:spPr>
          <a:xfrm>
            <a:off x="3178176" y="13952226"/>
            <a:ext cx="34198560" cy="7200897"/>
          </a:xfrm>
        </p:spPr>
        <p:txBody>
          <a:bodyPr anchor="b"/>
          <a:lstStyle>
            <a:lvl1pPr marL="0" indent="0">
              <a:buNone/>
              <a:defRPr sz="12300">
                <a:solidFill>
                  <a:schemeClr val="tx1">
                    <a:tint val="75000"/>
                  </a:schemeClr>
                </a:solidFill>
              </a:defRPr>
            </a:lvl1pPr>
            <a:lvl2pPr marL="2821518" indent="0">
              <a:buNone/>
              <a:defRPr sz="11100">
                <a:solidFill>
                  <a:schemeClr val="tx1">
                    <a:tint val="75000"/>
                  </a:schemeClr>
                </a:solidFill>
              </a:defRPr>
            </a:lvl2pPr>
            <a:lvl3pPr marL="5643036" indent="0">
              <a:buNone/>
              <a:defRPr sz="9900">
                <a:solidFill>
                  <a:schemeClr val="tx1">
                    <a:tint val="75000"/>
                  </a:schemeClr>
                </a:solidFill>
              </a:defRPr>
            </a:lvl3pPr>
            <a:lvl4pPr marL="8464556" indent="0">
              <a:buNone/>
              <a:defRPr sz="8700">
                <a:solidFill>
                  <a:schemeClr val="tx1">
                    <a:tint val="75000"/>
                  </a:schemeClr>
                </a:solidFill>
              </a:defRPr>
            </a:lvl4pPr>
            <a:lvl5pPr marL="11286074" indent="0">
              <a:buNone/>
              <a:defRPr sz="8700">
                <a:solidFill>
                  <a:schemeClr val="tx1">
                    <a:tint val="75000"/>
                  </a:schemeClr>
                </a:solidFill>
              </a:defRPr>
            </a:lvl5pPr>
            <a:lvl6pPr marL="14107592" indent="0">
              <a:buNone/>
              <a:defRPr sz="8700">
                <a:solidFill>
                  <a:schemeClr val="tx1">
                    <a:tint val="75000"/>
                  </a:schemeClr>
                </a:solidFill>
              </a:defRPr>
            </a:lvl6pPr>
            <a:lvl7pPr marL="16929110" indent="0">
              <a:buNone/>
              <a:defRPr sz="8700">
                <a:solidFill>
                  <a:schemeClr val="tx1">
                    <a:tint val="75000"/>
                  </a:schemeClr>
                </a:solidFill>
              </a:defRPr>
            </a:lvl7pPr>
            <a:lvl8pPr marL="19750629" indent="0">
              <a:buNone/>
              <a:defRPr sz="8700">
                <a:solidFill>
                  <a:schemeClr val="tx1">
                    <a:tint val="75000"/>
                  </a:schemeClr>
                </a:solidFill>
              </a:defRPr>
            </a:lvl8pPr>
            <a:lvl9pPr marL="22572147" indent="0">
              <a:buNone/>
              <a:defRPr sz="8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53272" y="24582123"/>
            <a:ext cx="86572090" cy="69517263"/>
          </a:xfrm>
        </p:spPr>
        <p:txBody>
          <a:bodyPr/>
          <a:lstStyle>
            <a:lvl1pPr>
              <a:defRPr sz="17250"/>
            </a:lvl1pPr>
            <a:lvl2pPr>
              <a:defRPr sz="14850"/>
            </a:lvl2pPr>
            <a:lvl3pPr>
              <a:defRPr sz="12300"/>
            </a:lvl3pPr>
            <a:lvl4pPr>
              <a:defRPr sz="11100"/>
            </a:lvl4pPr>
            <a:lvl5pPr>
              <a:defRPr sz="11100"/>
            </a:lvl5pPr>
            <a:lvl6pPr>
              <a:defRPr sz="11100"/>
            </a:lvl6pPr>
            <a:lvl7pPr>
              <a:defRPr sz="11100"/>
            </a:lvl7pPr>
            <a:lvl8pPr>
              <a:defRPr sz="11100"/>
            </a:lvl8pPr>
            <a:lvl9pPr>
              <a:defRPr sz="1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895922" y="24582123"/>
            <a:ext cx="86572090" cy="69517263"/>
          </a:xfrm>
        </p:spPr>
        <p:txBody>
          <a:bodyPr/>
          <a:lstStyle>
            <a:lvl1pPr>
              <a:defRPr sz="17250"/>
            </a:lvl1pPr>
            <a:lvl2pPr>
              <a:defRPr sz="14850"/>
            </a:lvl2pPr>
            <a:lvl3pPr>
              <a:defRPr sz="12300"/>
            </a:lvl3pPr>
            <a:lvl4pPr>
              <a:defRPr sz="11100"/>
            </a:lvl4pPr>
            <a:lvl5pPr>
              <a:defRPr sz="11100"/>
            </a:lvl5pPr>
            <a:lvl6pPr>
              <a:defRPr sz="11100"/>
            </a:lvl6pPr>
            <a:lvl7pPr>
              <a:defRPr sz="11100"/>
            </a:lvl7pPr>
            <a:lvl8pPr>
              <a:defRPr sz="11100"/>
            </a:lvl8pPr>
            <a:lvl9pPr>
              <a:defRPr sz="1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263"/>
            <a:ext cx="362102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7368543"/>
            <a:ext cx="17776827" cy="3070857"/>
          </a:xfrm>
        </p:spPr>
        <p:txBody>
          <a:bodyPr anchor="b"/>
          <a:lstStyle>
            <a:lvl1pPr marL="0" indent="0">
              <a:buNone/>
              <a:defRPr sz="14850" b="1"/>
            </a:lvl1pPr>
            <a:lvl2pPr marL="2821518" indent="0">
              <a:buNone/>
              <a:defRPr sz="12300" b="1"/>
            </a:lvl2pPr>
            <a:lvl3pPr marL="5643036" indent="0">
              <a:buNone/>
              <a:defRPr sz="11100" b="1"/>
            </a:lvl3pPr>
            <a:lvl4pPr marL="8464556" indent="0">
              <a:buNone/>
              <a:defRPr sz="9900" b="1"/>
            </a:lvl4pPr>
            <a:lvl5pPr marL="11286074" indent="0">
              <a:buNone/>
              <a:defRPr sz="9900" b="1"/>
            </a:lvl5pPr>
            <a:lvl6pPr marL="14107592" indent="0">
              <a:buNone/>
              <a:defRPr sz="9900" b="1"/>
            </a:lvl6pPr>
            <a:lvl7pPr marL="16929110" indent="0">
              <a:buNone/>
              <a:defRPr sz="9900" b="1"/>
            </a:lvl7pPr>
            <a:lvl8pPr marL="19750629" indent="0">
              <a:buNone/>
              <a:defRPr sz="9900" b="1"/>
            </a:lvl8pPr>
            <a:lvl9pPr marL="22572147" indent="0">
              <a:buNone/>
              <a:defRPr sz="9900" b="1"/>
            </a:lvl9pPr>
          </a:lstStyle>
          <a:p>
            <a:pPr lvl="0"/>
            <a:r>
              <a:rPr lang="en-US"/>
              <a:t>Click to edit Master text styles</a:t>
            </a:r>
          </a:p>
        </p:txBody>
      </p:sp>
      <p:sp>
        <p:nvSpPr>
          <p:cNvPr id="4" name="Content Placeholder 3"/>
          <p:cNvSpPr>
            <a:spLocks noGrp="1"/>
          </p:cNvSpPr>
          <p:nvPr>
            <p:ph sz="half" idx="2"/>
          </p:nvPr>
        </p:nvSpPr>
        <p:spPr>
          <a:xfrm>
            <a:off x="2011681" y="10439400"/>
            <a:ext cx="17776827" cy="18966183"/>
          </a:xfrm>
        </p:spPr>
        <p:txBody>
          <a:bodyPr/>
          <a:lstStyle>
            <a:lvl1pPr>
              <a:defRPr sz="14850"/>
            </a:lvl1pPr>
            <a:lvl2pPr>
              <a:defRPr sz="123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3"/>
            <a:ext cx="17783810" cy="3070857"/>
          </a:xfrm>
        </p:spPr>
        <p:txBody>
          <a:bodyPr anchor="b"/>
          <a:lstStyle>
            <a:lvl1pPr marL="0" indent="0">
              <a:buNone/>
              <a:defRPr sz="14850" b="1"/>
            </a:lvl1pPr>
            <a:lvl2pPr marL="2821518" indent="0">
              <a:buNone/>
              <a:defRPr sz="12300" b="1"/>
            </a:lvl2pPr>
            <a:lvl3pPr marL="5643036" indent="0">
              <a:buNone/>
              <a:defRPr sz="11100" b="1"/>
            </a:lvl3pPr>
            <a:lvl4pPr marL="8464556" indent="0">
              <a:buNone/>
              <a:defRPr sz="9900" b="1"/>
            </a:lvl4pPr>
            <a:lvl5pPr marL="11286074" indent="0">
              <a:buNone/>
              <a:defRPr sz="9900" b="1"/>
            </a:lvl5pPr>
            <a:lvl6pPr marL="14107592" indent="0">
              <a:buNone/>
              <a:defRPr sz="9900" b="1"/>
            </a:lvl6pPr>
            <a:lvl7pPr marL="16929110" indent="0">
              <a:buNone/>
              <a:defRPr sz="9900" b="1"/>
            </a:lvl7pPr>
            <a:lvl8pPr marL="19750629" indent="0">
              <a:buNone/>
              <a:defRPr sz="9900" b="1"/>
            </a:lvl8pPr>
            <a:lvl9pPr marL="22572147" indent="0">
              <a:buNone/>
              <a:defRPr sz="99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3"/>
          </a:xfrm>
        </p:spPr>
        <p:txBody>
          <a:bodyPr/>
          <a:lstStyle>
            <a:lvl1pPr>
              <a:defRPr sz="14850"/>
            </a:lvl1pPr>
            <a:lvl2pPr>
              <a:defRPr sz="12300"/>
            </a:lvl2pPr>
            <a:lvl3pPr>
              <a:defRPr sz="111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310640"/>
            <a:ext cx="13236577" cy="5577840"/>
          </a:xfrm>
        </p:spPr>
        <p:txBody>
          <a:bodyPr anchor="b"/>
          <a:lstStyle>
            <a:lvl1pPr algn="l">
              <a:defRPr sz="12300" b="1"/>
            </a:lvl1pPr>
          </a:lstStyle>
          <a:p>
            <a:r>
              <a:rPr lang="en-US"/>
              <a:t>Click to edit Master title style</a:t>
            </a:r>
          </a:p>
        </p:txBody>
      </p:sp>
      <p:sp>
        <p:nvSpPr>
          <p:cNvPr id="3" name="Content Placeholder 2"/>
          <p:cNvSpPr>
            <a:spLocks noGrp="1"/>
          </p:cNvSpPr>
          <p:nvPr>
            <p:ph idx="1"/>
          </p:nvPr>
        </p:nvSpPr>
        <p:spPr>
          <a:xfrm>
            <a:off x="15730220" y="1310643"/>
            <a:ext cx="22491700" cy="28094943"/>
          </a:xfrm>
        </p:spPr>
        <p:txBody>
          <a:bodyPr/>
          <a:lstStyle>
            <a:lvl1pPr>
              <a:defRPr sz="19800"/>
            </a:lvl1pPr>
            <a:lvl2pPr>
              <a:defRPr sz="17250"/>
            </a:lvl2pPr>
            <a:lvl3pPr>
              <a:defRPr sz="14850"/>
            </a:lvl3pPr>
            <a:lvl4pPr>
              <a:defRPr sz="12300"/>
            </a:lvl4pPr>
            <a:lvl5pPr>
              <a:defRPr sz="12300"/>
            </a:lvl5pPr>
            <a:lvl6pPr>
              <a:defRPr sz="12300"/>
            </a:lvl6pPr>
            <a:lvl7pPr>
              <a:defRPr sz="12300"/>
            </a:lvl7pPr>
            <a:lvl8pPr>
              <a:defRPr sz="12300"/>
            </a:lvl8pPr>
            <a:lvl9pPr>
              <a:defRPr sz="1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888483"/>
            <a:ext cx="13236577" cy="22517103"/>
          </a:xfrm>
        </p:spPr>
        <p:txBody>
          <a:bodyPr/>
          <a:lstStyle>
            <a:lvl1pPr marL="0" indent="0">
              <a:buNone/>
              <a:defRPr sz="8700"/>
            </a:lvl1pPr>
            <a:lvl2pPr marL="2821518" indent="0">
              <a:buNone/>
              <a:defRPr sz="7350"/>
            </a:lvl2pPr>
            <a:lvl3pPr marL="5643036" indent="0">
              <a:buNone/>
              <a:defRPr sz="6150"/>
            </a:lvl3pPr>
            <a:lvl4pPr marL="8464556" indent="0">
              <a:buNone/>
              <a:defRPr sz="5550"/>
            </a:lvl4pPr>
            <a:lvl5pPr marL="11286074" indent="0">
              <a:buNone/>
              <a:defRPr sz="5550"/>
            </a:lvl5pPr>
            <a:lvl6pPr marL="14107592" indent="0">
              <a:buNone/>
              <a:defRPr sz="5550"/>
            </a:lvl6pPr>
            <a:lvl7pPr marL="16929110" indent="0">
              <a:buNone/>
              <a:defRPr sz="5550"/>
            </a:lvl7pPr>
            <a:lvl8pPr marL="19750629" indent="0">
              <a:buNone/>
              <a:defRPr sz="5550"/>
            </a:lvl8pPr>
            <a:lvl9pPr marL="22572147" indent="0">
              <a:buNone/>
              <a:defRPr sz="5550"/>
            </a:lvl9pPr>
          </a:lstStyle>
          <a:p>
            <a:pPr lvl="0"/>
            <a:r>
              <a:rPr lang="en-US"/>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3"/>
          </a:xfrm>
        </p:spPr>
        <p:txBody>
          <a:bodyPr anchor="b"/>
          <a:lstStyle>
            <a:lvl1pPr algn="l">
              <a:defRPr sz="123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a:lstStyle>
            <a:lvl1pPr marL="0" indent="0">
              <a:buNone/>
              <a:defRPr sz="19800"/>
            </a:lvl1pPr>
            <a:lvl2pPr marL="2821518" indent="0">
              <a:buNone/>
              <a:defRPr sz="17250"/>
            </a:lvl2pPr>
            <a:lvl3pPr marL="5643036" indent="0">
              <a:buNone/>
              <a:defRPr sz="14850"/>
            </a:lvl3pPr>
            <a:lvl4pPr marL="8464556" indent="0">
              <a:buNone/>
              <a:defRPr sz="12300"/>
            </a:lvl4pPr>
            <a:lvl5pPr marL="11286074" indent="0">
              <a:buNone/>
              <a:defRPr sz="12300"/>
            </a:lvl5pPr>
            <a:lvl6pPr marL="14107592" indent="0">
              <a:buNone/>
              <a:defRPr sz="12300"/>
            </a:lvl6pPr>
            <a:lvl7pPr marL="16929110" indent="0">
              <a:buNone/>
              <a:defRPr sz="12300"/>
            </a:lvl7pPr>
            <a:lvl8pPr marL="19750629" indent="0">
              <a:buNone/>
              <a:defRPr sz="12300"/>
            </a:lvl8pPr>
            <a:lvl9pPr marL="22572147" indent="0">
              <a:buNone/>
              <a:defRPr sz="12300"/>
            </a:lvl9pPr>
          </a:lstStyle>
          <a:p>
            <a:endParaRPr lang="en-US" dirty="0"/>
          </a:p>
        </p:txBody>
      </p:sp>
      <p:sp>
        <p:nvSpPr>
          <p:cNvPr id="4" name="Text Placeholder 3"/>
          <p:cNvSpPr>
            <a:spLocks noGrp="1"/>
          </p:cNvSpPr>
          <p:nvPr>
            <p:ph type="body" sz="half" idx="2"/>
          </p:nvPr>
        </p:nvSpPr>
        <p:spPr>
          <a:xfrm>
            <a:off x="7886067" y="25763223"/>
            <a:ext cx="24140160" cy="3863337"/>
          </a:xfrm>
        </p:spPr>
        <p:txBody>
          <a:bodyPr/>
          <a:lstStyle>
            <a:lvl1pPr marL="0" indent="0">
              <a:buNone/>
              <a:defRPr sz="8700"/>
            </a:lvl1pPr>
            <a:lvl2pPr marL="2821518" indent="0">
              <a:buNone/>
              <a:defRPr sz="7350"/>
            </a:lvl2pPr>
            <a:lvl3pPr marL="5643036" indent="0">
              <a:buNone/>
              <a:defRPr sz="6150"/>
            </a:lvl3pPr>
            <a:lvl4pPr marL="8464556" indent="0">
              <a:buNone/>
              <a:defRPr sz="5550"/>
            </a:lvl4pPr>
            <a:lvl5pPr marL="11286074" indent="0">
              <a:buNone/>
              <a:defRPr sz="5550"/>
            </a:lvl5pPr>
            <a:lvl6pPr marL="14107592" indent="0">
              <a:buNone/>
              <a:defRPr sz="5550"/>
            </a:lvl6pPr>
            <a:lvl7pPr marL="16929110" indent="0">
              <a:buNone/>
              <a:defRPr sz="5550"/>
            </a:lvl7pPr>
            <a:lvl8pPr marL="19750629" indent="0">
              <a:buNone/>
              <a:defRPr sz="5550"/>
            </a:lvl8pPr>
            <a:lvl9pPr marL="22572147" indent="0">
              <a:buNone/>
              <a:defRPr sz="5550"/>
            </a:lvl9pPr>
          </a:lstStyle>
          <a:p>
            <a:pPr lvl="0"/>
            <a:r>
              <a:rPr lang="en-US"/>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4/25/23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318263"/>
            <a:ext cx="36210240" cy="5486400"/>
          </a:xfrm>
          <a:prstGeom prst="rect">
            <a:avLst/>
          </a:prstGeom>
        </p:spPr>
        <p:txBody>
          <a:bodyPr vert="horz" lIns="376202" tIns="188101" rIns="376202" bIns="188101" rtlCol="0" anchor="ctr">
            <a:normAutofit/>
          </a:bodyPr>
          <a:lstStyle/>
          <a:p>
            <a:r>
              <a:rPr lang="en-US"/>
              <a:t>Click to edit Master title style</a:t>
            </a:r>
          </a:p>
        </p:txBody>
      </p:sp>
      <p:sp>
        <p:nvSpPr>
          <p:cNvPr id="3" name="Text Placeholder 2"/>
          <p:cNvSpPr>
            <a:spLocks noGrp="1"/>
          </p:cNvSpPr>
          <p:nvPr>
            <p:ph type="body" idx="1"/>
          </p:nvPr>
        </p:nvSpPr>
        <p:spPr>
          <a:xfrm>
            <a:off x="2011680" y="7680964"/>
            <a:ext cx="36210240" cy="21724623"/>
          </a:xfrm>
          <a:prstGeom prst="rect">
            <a:avLst/>
          </a:prstGeom>
        </p:spPr>
        <p:txBody>
          <a:bodyPr vert="horz" lIns="376202" tIns="188101" rIns="376202" bIns="188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0" y="30510483"/>
            <a:ext cx="9387840" cy="1752600"/>
          </a:xfrm>
          <a:prstGeom prst="rect">
            <a:avLst/>
          </a:prstGeom>
        </p:spPr>
        <p:txBody>
          <a:bodyPr vert="horz" lIns="376202" tIns="188101" rIns="376202" bIns="188101" rtlCol="0" anchor="ctr"/>
          <a:lstStyle>
            <a:lvl1pPr algn="l">
              <a:defRPr sz="7350">
                <a:solidFill>
                  <a:schemeClr val="tx1">
                    <a:tint val="75000"/>
                  </a:schemeClr>
                </a:solidFill>
              </a:defRPr>
            </a:lvl1pPr>
          </a:lstStyle>
          <a:p>
            <a:fld id="{CCFDE5FF-0BF5-9D40-92EB-77D6D5498FD9}" type="datetimeFigureOut">
              <a:rPr lang="en-US" smtClean="0"/>
              <a:pPr/>
              <a:t>4/25/23</a:t>
            </a:fld>
            <a:endParaRPr lang="en-US" dirty="0"/>
          </a:p>
        </p:txBody>
      </p:sp>
      <p:sp>
        <p:nvSpPr>
          <p:cNvPr id="5" name="Footer Placeholder 4"/>
          <p:cNvSpPr>
            <a:spLocks noGrp="1"/>
          </p:cNvSpPr>
          <p:nvPr>
            <p:ph type="ftr" sz="quarter" idx="3"/>
          </p:nvPr>
        </p:nvSpPr>
        <p:spPr>
          <a:xfrm>
            <a:off x="13746480" y="30510483"/>
            <a:ext cx="12740640" cy="1752600"/>
          </a:xfrm>
          <a:prstGeom prst="rect">
            <a:avLst/>
          </a:prstGeom>
        </p:spPr>
        <p:txBody>
          <a:bodyPr vert="horz" lIns="376202" tIns="188101" rIns="376202" bIns="188101" rtlCol="0" anchor="ctr"/>
          <a:lstStyle>
            <a:lvl1pPr algn="ctr">
              <a:defRPr sz="7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0510483"/>
            <a:ext cx="9387840" cy="1752600"/>
          </a:xfrm>
          <a:prstGeom prst="rect">
            <a:avLst/>
          </a:prstGeom>
        </p:spPr>
        <p:txBody>
          <a:bodyPr vert="horz" lIns="376202" tIns="188101" rIns="376202" bIns="188101" rtlCol="0" anchor="ctr"/>
          <a:lstStyle>
            <a:lvl1pPr algn="r">
              <a:defRPr sz="7350">
                <a:solidFill>
                  <a:schemeClr val="tx1">
                    <a:tint val="75000"/>
                  </a:schemeClr>
                </a:solidFill>
              </a:defRPr>
            </a:lvl1pPr>
          </a:lstStyle>
          <a:p>
            <a:fld id="{6149014D-81E3-0940-AC72-8990DEAE345E}" type="slidenum">
              <a:rPr lang="en-US" smtClean="0"/>
              <a:pPr/>
              <a:t>‹#›</a:t>
            </a:fld>
            <a:endParaRPr lang="en-US" dirty="0"/>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1518" rtl="0" eaLnBrk="1" latinLnBrk="0" hangingPunct="1">
        <a:spcBef>
          <a:spcPct val="0"/>
        </a:spcBef>
        <a:buNone/>
        <a:defRPr sz="27150" kern="1200">
          <a:solidFill>
            <a:schemeClr val="tx1"/>
          </a:solidFill>
          <a:latin typeface="+mj-lt"/>
          <a:ea typeface="+mj-ea"/>
          <a:cs typeface="+mj-cs"/>
        </a:defRPr>
      </a:lvl1pPr>
    </p:titleStyle>
    <p:bodyStyle>
      <a:lvl1pPr marL="2116139" indent="-2116139" algn="l" defTabSz="2821518" rtl="0" eaLnBrk="1" latinLnBrk="0" hangingPunct="1">
        <a:spcBef>
          <a:spcPct val="20000"/>
        </a:spcBef>
        <a:buFont typeface="Arial"/>
        <a:buChar char="•"/>
        <a:defRPr sz="19800" kern="1200">
          <a:solidFill>
            <a:schemeClr val="tx1"/>
          </a:solidFill>
          <a:latin typeface="+mn-lt"/>
          <a:ea typeface="+mn-ea"/>
          <a:cs typeface="+mn-cs"/>
        </a:defRPr>
      </a:lvl1pPr>
      <a:lvl2pPr marL="4584968" indent="-1763450" algn="l" defTabSz="2821518" rtl="0" eaLnBrk="1" latinLnBrk="0" hangingPunct="1">
        <a:spcBef>
          <a:spcPct val="20000"/>
        </a:spcBef>
        <a:buFont typeface="Arial"/>
        <a:buChar char="–"/>
        <a:defRPr sz="17250" kern="1200">
          <a:solidFill>
            <a:schemeClr val="tx1"/>
          </a:solidFill>
          <a:latin typeface="+mn-lt"/>
          <a:ea typeface="+mn-ea"/>
          <a:cs typeface="+mn-cs"/>
        </a:defRPr>
      </a:lvl2pPr>
      <a:lvl3pPr marL="7053797" indent="-1410759" algn="l" defTabSz="2821518" rtl="0" eaLnBrk="1" latinLnBrk="0" hangingPunct="1">
        <a:spcBef>
          <a:spcPct val="20000"/>
        </a:spcBef>
        <a:buFont typeface="Arial"/>
        <a:buChar char="•"/>
        <a:defRPr sz="14850" kern="1200">
          <a:solidFill>
            <a:schemeClr val="tx1"/>
          </a:solidFill>
          <a:latin typeface="+mn-lt"/>
          <a:ea typeface="+mn-ea"/>
          <a:cs typeface="+mn-cs"/>
        </a:defRPr>
      </a:lvl3pPr>
      <a:lvl4pPr marL="9875315" indent="-1410759" algn="l" defTabSz="2821518" rtl="0" eaLnBrk="1" latinLnBrk="0" hangingPunct="1">
        <a:spcBef>
          <a:spcPct val="20000"/>
        </a:spcBef>
        <a:buFont typeface="Arial"/>
        <a:buChar char="–"/>
        <a:defRPr sz="12300" kern="1200">
          <a:solidFill>
            <a:schemeClr val="tx1"/>
          </a:solidFill>
          <a:latin typeface="+mn-lt"/>
          <a:ea typeface="+mn-ea"/>
          <a:cs typeface="+mn-cs"/>
        </a:defRPr>
      </a:lvl4pPr>
      <a:lvl5pPr marL="12696833" indent="-1410759" algn="l" defTabSz="2821518" rtl="0" eaLnBrk="1" latinLnBrk="0" hangingPunct="1">
        <a:spcBef>
          <a:spcPct val="20000"/>
        </a:spcBef>
        <a:buFont typeface="Arial"/>
        <a:buChar char="»"/>
        <a:defRPr sz="12300" kern="1200">
          <a:solidFill>
            <a:schemeClr val="tx1"/>
          </a:solidFill>
          <a:latin typeface="+mn-lt"/>
          <a:ea typeface="+mn-ea"/>
          <a:cs typeface="+mn-cs"/>
        </a:defRPr>
      </a:lvl5pPr>
      <a:lvl6pPr marL="15518351" indent="-1410759" algn="l" defTabSz="2821518" rtl="0" eaLnBrk="1" latinLnBrk="0" hangingPunct="1">
        <a:spcBef>
          <a:spcPct val="20000"/>
        </a:spcBef>
        <a:buFont typeface="Arial"/>
        <a:buChar char="•"/>
        <a:defRPr sz="12300" kern="1200">
          <a:solidFill>
            <a:schemeClr val="tx1"/>
          </a:solidFill>
          <a:latin typeface="+mn-lt"/>
          <a:ea typeface="+mn-ea"/>
          <a:cs typeface="+mn-cs"/>
        </a:defRPr>
      </a:lvl6pPr>
      <a:lvl7pPr marL="18339870" indent="-1410759" algn="l" defTabSz="2821518" rtl="0" eaLnBrk="1" latinLnBrk="0" hangingPunct="1">
        <a:spcBef>
          <a:spcPct val="20000"/>
        </a:spcBef>
        <a:buFont typeface="Arial"/>
        <a:buChar char="•"/>
        <a:defRPr sz="12300" kern="1200">
          <a:solidFill>
            <a:schemeClr val="tx1"/>
          </a:solidFill>
          <a:latin typeface="+mn-lt"/>
          <a:ea typeface="+mn-ea"/>
          <a:cs typeface="+mn-cs"/>
        </a:defRPr>
      </a:lvl7pPr>
      <a:lvl8pPr marL="21161388" indent="-1410759" algn="l" defTabSz="2821518" rtl="0" eaLnBrk="1" latinLnBrk="0" hangingPunct="1">
        <a:spcBef>
          <a:spcPct val="20000"/>
        </a:spcBef>
        <a:buFont typeface="Arial"/>
        <a:buChar char="•"/>
        <a:defRPr sz="12300" kern="1200">
          <a:solidFill>
            <a:schemeClr val="tx1"/>
          </a:solidFill>
          <a:latin typeface="+mn-lt"/>
          <a:ea typeface="+mn-ea"/>
          <a:cs typeface="+mn-cs"/>
        </a:defRPr>
      </a:lvl8pPr>
      <a:lvl9pPr marL="23982906" indent="-1410759" algn="l" defTabSz="2821518" rtl="0" eaLnBrk="1" latinLnBrk="0" hangingPunct="1">
        <a:spcBef>
          <a:spcPct val="20000"/>
        </a:spcBef>
        <a:buFont typeface="Arial"/>
        <a:buChar char="•"/>
        <a:defRPr sz="12300" kern="1200">
          <a:solidFill>
            <a:schemeClr val="tx1"/>
          </a:solidFill>
          <a:latin typeface="+mn-lt"/>
          <a:ea typeface="+mn-ea"/>
          <a:cs typeface="+mn-cs"/>
        </a:defRPr>
      </a:lvl9pPr>
    </p:bodyStyle>
    <p:otherStyle>
      <a:defPPr>
        <a:defRPr lang="en-US"/>
      </a:defPPr>
      <a:lvl1pPr marL="0" algn="l" defTabSz="2821518" rtl="0" eaLnBrk="1" latinLnBrk="0" hangingPunct="1">
        <a:defRPr sz="11100" kern="1200">
          <a:solidFill>
            <a:schemeClr val="tx1"/>
          </a:solidFill>
          <a:latin typeface="+mn-lt"/>
          <a:ea typeface="+mn-ea"/>
          <a:cs typeface="+mn-cs"/>
        </a:defRPr>
      </a:lvl1pPr>
      <a:lvl2pPr marL="2821518" algn="l" defTabSz="2821518" rtl="0" eaLnBrk="1" latinLnBrk="0" hangingPunct="1">
        <a:defRPr sz="11100" kern="1200">
          <a:solidFill>
            <a:schemeClr val="tx1"/>
          </a:solidFill>
          <a:latin typeface="+mn-lt"/>
          <a:ea typeface="+mn-ea"/>
          <a:cs typeface="+mn-cs"/>
        </a:defRPr>
      </a:lvl2pPr>
      <a:lvl3pPr marL="5643036" algn="l" defTabSz="2821518" rtl="0" eaLnBrk="1" latinLnBrk="0" hangingPunct="1">
        <a:defRPr sz="11100" kern="1200">
          <a:solidFill>
            <a:schemeClr val="tx1"/>
          </a:solidFill>
          <a:latin typeface="+mn-lt"/>
          <a:ea typeface="+mn-ea"/>
          <a:cs typeface="+mn-cs"/>
        </a:defRPr>
      </a:lvl3pPr>
      <a:lvl4pPr marL="8464556" algn="l" defTabSz="2821518" rtl="0" eaLnBrk="1" latinLnBrk="0" hangingPunct="1">
        <a:defRPr sz="11100" kern="1200">
          <a:solidFill>
            <a:schemeClr val="tx1"/>
          </a:solidFill>
          <a:latin typeface="+mn-lt"/>
          <a:ea typeface="+mn-ea"/>
          <a:cs typeface="+mn-cs"/>
        </a:defRPr>
      </a:lvl4pPr>
      <a:lvl5pPr marL="11286074" algn="l" defTabSz="2821518" rtl="0" eaLnBrk="1" latinLnBrk="0" hangingPunct="1">
        <a:defRPr sz="11100" kern="1200">
          <a:solidFill>
            <a:schemeClr val="tx1"/>
          </a:solidFill>
          <a:latin typeface="+mn-lt"/>
          <a:ea typeface="+mn-ea"/>
          <a:cs typeface="+mn-cs"/>
        </a:defRPr>
      </a:lvl5pPr>
      <a:lvl6pPr marL="14107592" algn="l" defTabSz="2821518" rtl="0" eaLnBrk="1" latinLnBrk="0" hangingPunct="1">
        <a:defRPr sz="11100" kern="1200">
          <a:solidFill>
            <a:schemeClr val="tx1"/>
          </a:solidFill>
          <a:latin typeface="+mn-lt"/>
          <a:ea typeface="+mn-ea"/>
          <a:cs typeface="+mn-cs"/>
        </a:defRPr>
      </a:lvl6pPr>
      <a:lvl7pPr marL="16929110" algn="l" defTabSz="2821518" rtl="0" eaLnBrk="1" latinLnBrk="0" hangingPunct="1">
        <a:defRPr sz="11100" kern="1200">
          <a:solidFill>
            <a:schemeClr val="tx1"/>
          </a:solidFill>
          <a:latin typeface="+mn-lt"/>
          <a:ea typeface="+mn-ea"/>
          <a:cs typeface="+mn-cs"/>
        </a:defRPr>
      </a:lvl7pPr>
      <a:lvl8pPr marL="19750629" algn="l" defTabSz="2821518" rtl="0" eaLnBrk="1" latinLnBrk="0" hangingPunct="1">
        <a:defRPr sz="11100" kern="1200">
          <a:solidFill>
            <a:schemeClr val="tx1"/>
          </a:solidFill>
          <a:latin typeface="+mn-lt"/>
          <a:ea typeface="+mn-ea"/>
          <a:cs typeface="+mn-cs"/>
        </a:defRPr>
      </a:lvl8pPr>
      <a:lvl9pPr marL="22572147" algn="l" defTabSz="2821518" rtl="0" eaLnBrk="1" latinLnBrk="0" hangingPunct="1">
        <a:defRPr sz="1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a:spLocks/>
          </p:cNvSpPr>
          <p:nvPr/>
        </p:nvSpPr>
        <p:spPr>
          <a:xfrm>
            <a:off x="6124199" y="5554394"/>
            <a:ext cx="9214504" cy="6186309"/>
          </a:xfrm>
          <a:prstGeom prst="rect">
            <a:avLst/>
          </a:prstGeom>
          <a:noFill/>
        </p:spPr>
        <p:txBody>
          <a:bodyPr wrap="square" lIns="0" rtlCol="0">
            <a:spAutoFit/>
          </a:bodyPr>
          <a:lstStyle/>
          <a:p>
            <a:r>
              <a:rPr lang="en-US" sz="3600" b="1" dirty="0">
                <a:solidFill>
                  <a:schemeClr val="tx2"/>
                </a:solidFill>
                <a:latin typeface="Times New Roman"/>
                <a:cs typeface="Times New Roman"/>
              </a:rPr>
              <a:t>Abstract </a:t>
            </a:r>
          </a:p>
          <a:p>
            <a:r>
              <a:rPr lang="en-US" sz="2400" dirty="0"/>
              <a:t>An important part of child development is learning how to write. No one quite understands how this process occurs and how it correlates with their motor development and reading abilities (Longcamp et al. , 2013). In order to enhance the understanding of handwriting and its correlations, handwriting samples were collected from a diverse group of children so that it may be scored, analyzed, and compared. To score these hand writing samples multiple automatic and semi-automatic methods were researched. The method we chose was Amazon Mechanical Turk (MTurk). MTurk allows an online crowd to perform unbiased labeling and scoring of the collected letter samples. Initial results indicate that this may be a viable method of scoring handwritten letters, with some limitations. As a continuation of this study, shorter viewing durations of the letter samples would improve interpretability of the data (Gilmore et al. , 1967). Consequently, using the MTurk technique could improve how scientists and psychologists collect, score, and analyze handwriting samples.   </a:t>
            </a:r>
          </a:p>
        </p:txBody>
      </p:sp>
      <p:sp>
        <p:nvSpPr>
          <p:cNvPr id="4" name="TextBox 3"/>
          <p:cNvSpPr txBox="1"/>
          <p:nvPr/>
        </p:nvSpPr>
        <p:spPr>
          <a:xfrm>
            <a:off x="2" y="2"/>
            <a:ext cx="40233601" cy="3647152"/>
          </a:xfrm>
          <a:prstGeom prst="rect">
            <a:avLst/>
          </a:prstGeom>
          <a:solidFill>
            <a:srgbClr val="002060"/>
          </a:solidFill>
          <a:ln>
            <a:noFill/>
          </a:ln>
        </p:spPr>
        <p:txBody>
          <a:bodyPr wrap="square" lIns="274320" tIns="274320" rIns="1371600" bIns="411480" rtlCol="0">
            <a:spAutoFit/>
          </a:bodyPr>
          <a:lstStyle/>
          <a:p>
            <a:pPr algn="ctr"/>
            <a:r>
              <a:rPr lang="en-US" sz="9600" spc="300" dirty="0">
                <a:solidFill>
                  <a:schemeClr val="bg1"/>
                </a:solidFill>
                <a:latin typeface="Times New Roman"/>
                <a:cs typeface="Times New Roman"/>
              </a:rPr>
              <a:t>Exploring Automated Techniques for Identifying and Scoring Children’s Handwriting Samples</a:t>
            </a:r>
          </a:p>
        </p:txBody>
      </p:sp>
      <p:sp>
        <p:nvSpPr>
          <p:cNvPr id="7" name="TextBox 6"/>
          <p:cNvSpPr txBox="1"/>
          <p:nvPr/>
        </p:nvSpPr>
        <p:spPr>
          <a:xfrm>
            <a:off x="2" y="3216252"/>
            <a:ext cx="40233598" cy="1508105"/>
          </a:xfrm>
          <a:prstGeom prst="rect">
            <a:avLst/>
          </a:prstGeom>
          <a:solidFill>
            <a:srgbClr val="002060"/>
          </a:solidFill>
          <a:ln>
            <a:noFill/>
          </a:ln>
        </p:spPr>
        <p:txBody>
          <a:bodyPr wrap="square" lIns="274320" tIns="137160" bIns="137160" rtlCol="0">
            <a:spAutoFit/>
          </a:bodyPr>
          <a:lstStyle/>
          <a:p>
            <a:pPr algn="ctr"/>
            <a:r>
              <a:rPr lang="en-US" sz="5000" dirty="0">
                <a:solidFill>
                  <a:srgbClr val="FFFFFF"/>
                </a:solidFill>
              </a:rPr>
              <a:t>Tayla Frizell </a:t>
            </a:r>
            <a:r>
              <a:rPr lang="en-US" sz="2500" dirty="0">
                <a:solidFill>
                  <a:srgbClr val="FFFFFF"/>
                </a:solidFill>
              </a:rPr>
              <a:t>(Mississippi Valley State University),</a:t>
            </a:r>
            <a:r>
              <a:rPr lang="en-US" sz="4200" dirty="0">
                <a:solidFill>
                  <a:srgbClr val="FFFFFF"/>
                </a:solidFill>
              </a:rPr>
              <a:t> </a:t>
            </a:r>
            <a:r>
              <a:rPr lang="en-US" sz="5000" dirty="0">
                <a:solidFill>
                  <a:srgbClr val="FFFFFF"/>
                </a:solidFill>
              </a:rPr>
              <a:t>Sophia Vinci-Booher </a:t>
            </a:r>
            <a:r>
              <a:rPr lang="en-US" sz="2500" dirty="0">
                <a:solidFill>
                  <a:srgbClr val="FFFFFF"/>
                </a:solidFill>
              </a:rPr>
              <a:t>(Indiana University), </a:t>
            </a:r>
            <a:r>
              <a:rPr lang="en-US" sz="4200" dirty="0">
                <a:solidFill>
                  <a:srgbClr val="FFFFFF"/>
                </a:solidFill>
              </a:rPr>
              <a:t> </a:t>
            </a:r>
            <a:r>
              <a:rPr lang="en-US" sz="5000" dirty="0">
                <a:solidFill>
                  <a:srgbClr val="FFFFFF"/>
                </a:solidFill>
              </a:rPr>
              <a:t>Deborah Zemlock </a:t>
            </a:r>
            <a:r>
              <a:rPr lang="en-US" sz="2500" dirty="0">
                <a:solidFill>
                  <a:srgbClr val="FFFFFF"/>
                </a:solidFill>
              </a:rPr>
              <a:t>(Indiana University)</a:t>
            </a:r>
          </a:p>
          <a:p>
            <a:pPr algn="ctr"/>
            <a:r>
              <a:rPr lang="en-US" sz="3000" dirty="0">
                <a:solidFill>
                  <a:srgbClr val="FFFFFF"/>
                </a:solidFill>
              </a:rPr>
              <a:t>Mentor: David Crandall, PhD </a:t>
            </a:r>
            <a:r>
              <a:rPr lang="en-US" sz="2500" dirty="0">
                <a:solidFill>
                  <a:srgbClr val="FFFFFF"/>
                </a:solidFill>
              </a:rPr>
              <a:t>(Indiana University), 107 S Indiana Ave, Bloomington, IN 47405</a:t>
            </a:r>
            <a:endParaRPr lang="en-US" sz="2500" dirty="0">
              <a:solidFill>
                <a:srgbClr val="FFFFFF"/>
              </a:solidFill>
              <a:latin typeface="Times New Roman"/>
              <a:cs typeface="Times New Roman"/>
            </a:endParaRPr>
          </a:p>
        </p:txBody>
      </p:sp>
      <p:sp>
        <p:nvSpPr>
          <p:cNvPr id="41" name="TextBox 40"/>
          <p:cNvSpPr txBox="1"/>
          <p:nvPr/>
        </p:nvSpPr>
        <p:spPr>
          <a:xfrm>
            <a:off x="31963360" y="17423820"/>
            <a:ext cx="7838440" cy="4339650"/>
          </a:xfrm>
          <a:prstGeom prst="rect">
            <a:avLst/>
          </a:prstGeom>
          <a:noFill/>
        </p:spPr>
        <p:txBody>
          <a:bodyPr wrap="square" lIns="0" rtlCol="0">
            <a:spAutoFit/>
          </a:bodyPr>
          <a:lstStyle/>
          <a:p>
            <a:r>
              <a:rPr lang="en-US" sz="3600" b="1" dirty="0">
                <a:solidFill>
                  <a:schemeClr val="tx2"/>
                </a:solidFill>
                <a:cs typeface="Times New Roman"/>
              </a:rPr>
              <a:t>Future Work</a:t>
            </a:r>
          </a:p>
          <a:p>
            <a:r>
              <a:rPr lang="en-US" sz="2400" dirty="0">
                <a:cs typeface="Times New Roman" panose="02020603050405020304" pitchFamily="18" charset="0"/>
              </a:rPr>
              <a:t>The long term goal is to develop an automatic scanning and scoring system for the Indiana University Psychology Department.</a:t>
            </a:r>
          </a:p>
          <a:p>
            <a:endParaRPr lang="en-US" sz="2400" dirty="0">
              <a:cs typeface="Times New Roman" panose="02020603050405020304" pitchFamily="18" charset="0"/>
            </a:endParaRPr>
          </a:p>
          <a:p>
            <a:r>
              <a:rPr lang="en-US" sz="2400" dirty="0">
                <a:cs typeface="Times New Roman" panose="02020603050405020304" pitchFamily="18" charset="0"/>
              </a:rPr>
              <a:t>This project will be continued in hopes of developing an automated method of scoring handwriting samples collected from children in the Indiana school district. </a:t>
            </a:r>
          </a:p>
          <a:p>
            <a:endParaRPr lang="en-US" sz="3600" dirty="0">
              <a:cs typeface="Times New Roman" panose="02020603050405020304" pitchFamily="18" charset="0"/>
            </a:endParaRPr>
          </a:p>
          <a:p>
            <a:endParaRPr lang="en-US" sz="3600" b="1" dirty="0">
              <a:latin typeface="Times New Roman"/>
              <a:cs typeface="Times New Roman"/>
            </a:endParaRPr>
          </a:p>
        </p:txBody>
      </p:sp>
      <p:sp>
        <p:nvSpPr>
          <p:cNvPr id="42" name="TextBox 41"/>
          <p:cNvSpPr txBox="1"/>
          <p:nvPr/>
        </p:nvSpPr>
        <p:spPr>
          <a:xfrm>
            <a:off x="31963360" y="21378041"/>
            <a:ext cx="7838440" cy="12187952"/>
          </a:xfrm>
          <a:prstGeom prst="rect">
            <a:avLst/>
          </a:prstGeom>
          <a:noFill/>
        </p:spPr>
        <p:txBody>
          <a:bodyPr wrap="square" lIns="0" rtlCol="0">
            <a:spAutoFit/>
          </a:bodyPr>
          <a:lstStyle/>
          <a:p>
            <a:r>
              <a:rPr lang="en-US" sz="3600" b="1" dirty="0">
                <a:solidFill>
                  <a:schemeClr val="tx2"/>
                </a:solidFill>
                <a:cs typeface="Times New Roman"/>
              </a:rPr>
              <a:t>References</a:t>
            </a:r>
            <a:endParaRPr lang="en-US" sz="2400" b="1" dirty="0">
              <a:solidFill>
                <a:schemeClr val="tx2"/>
              </a:solidFill>
              <a:cs typeface="Times New Roman"/>
            </a:endParaRPr>
          </a:p>
          <a:p>
            <a:r>
              <a:rPr lang="en-US" sz="2400" dirty="0">
                <a:cs typeface="Times New Roman"/>
              </a:rPr>
              <a:t>Gilmore, G.C.; Hersh, H.; Caramazza, A.; Griffin, J. Multidimensional letter similarity derived from recognition errors, (1967) </a:t>
            </a:r>
          </a:p>
          <a:p>
            <a:endParaRPr lang="en-US" sz="2400" dirty="0">
              <a:cs typeface="Times New Roman"/>
            </a:endParaRPr>
          </a:p>
          <a:p>
            <a:r>
              <a:rPr lang="en-US" sz="2400" dirty="0">
                <a:cs typeface="Times New Roman"/>
              </a:rPr>
              <a:t>Longcamp, M., Zerbato-Poudou, M. T., &amp; Velay, J. L. (2005). The influence of writing practice on letter recognition in preschool children: A comparison between handwriting and typing. Acta psychologica, 119(1), 67-79.</a:t>
            </a:r>
          </a:p>
          <a:p>
            <a:endParaRPr lang="en-US" sz="2400" dirty="0">
              <a:cs typeface="Times New Roman"/>
            </a:endParaRPr>
          </a:p>
          <a:p>
            <a:r>
              <a:rPr lang="en-US" sz="2400" dirty="0"/>
              <a:t>Mason, Winter &amp; Suri, Siddharth Conducting behavioral research on Amazon’s Mechanical Turk , (2011)</a:t>
            </a:r>
          </a:p>
          <a:p>
            <a:endParaRPr lang="en-US" sz="2400" dirty="0"/>
          </a:p>
          <a:p>
            <a:endParaRPr lang="en-US" sz="2400" dirty="0"/>
          </a:p>
          <a:p>
            <a:endParaRPr lang="en-US" sz="2400" dirty="0"/>
          </a:p>
          <a:p>
            <a:endParaRPr lang="en-US" sz="2400" dirty="0"/>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a:p>
            <a:endParaRPr lang="en-US" sz="3000" b="1" dirty="0">
              <a:latin typeface="Times New Roman"/>
              <a:cs typeface="Times New Roman"/>
            </a:endParaRPr>
          </a:p>
        </p:txBody>
      </p:sp>
      <p:sp>
        <p:nvSpPr>
          <p:cNvPr id="54" name="TextBox 53"/>
          <p:cNvSpPr txBox="1"/>
          <p:nvPr/>
        </p:nvSpPr>
        <p:spPr>
          <a:xfrm>
            <a:off x="6124199" y="12583128"/>
            <a:ext cx="8801100" cy="9879628"/>
          </a:xfrm>
          <a:prstGeom prst="rect">
            <a:avLst/>
          </a:prstGeom>
          <a:noFill/>
        </p:spPr>
        <p:txBody>
          <a:bodyPr wrap="square" lIns="0" rtlCol="0">
            <a:spAutoFit/>
          </a:bodyPr>
          <a:lstStyle/>
          <a:p>
            <a:r>
              <a:rPr lang="en-US" sz="3600" b="1" dirty="0">
                <a:solidFill>
                  <a:schemeClr val="tx2"/>
                </a:solidFill>
                <a:latin typeface="Times New Roman"/>
                <a:cs typeface="Times New Roman"/>
              </a:rPr>
              <a:t>Methodology</a:t>
            </a:r>
          </a:p>
          <a:p>
            <a:r>
              <a:rPr lang="en-US" sz="2400" dirty="0"/>
              <a:t>Handwriting samples were collected from twenty-one students that ranged in age from 3 to 5 year olds from Saint Charles Catholic School and The Prep School located in Bloomington, IN. Each week for several weeks, the students completed worksheets that assessed their handwriting for 13 letters or numbers. The worksheets were then scanned and converted  into PDF files that were  later divided by a custom script. </a:t>
            </a:r>
          </a:p>
          <a:p>
            <a:endParaRPr lang="en-US" sz="2400" dirty="0"/>
          </a:p>
          <a:p>
            <a:r>
              <a:rPr lang="en-US" sz="2400" dirty="0"/>
              <a:t>Initial steps consisted of investigating various ways of efficiently scoring the handwriting samples.</a:t>
            </a:r>
          </a:p>
          <a:p>
            <a:endParaRPr lang="en-US" sz="2400" dirty="0"/>
          </a:p>
          <a:p>
            <a:pPr lvl="0">
              <a:buFont typeface="Wingdings" pitchFamily="2" charset="2"/>
              <a:buChar char="§"/>
            </a:pPr>
            <a:r>
              <a:rPr lang="en-US" sz="2400" dirty="0"/>
              <a:t>Automatic Recognition using Convolutional Neural Networks</a:t>
            </a:r>
          </a:p>
          <a:p>
            <a:pPr lvl="0">
              <a:buFont typeface="Wingdings" pitchFamily="2" charset="2"/>
              <a:buChar char="§"/>
            </a:pPr>
            <a:r>
              <a:rPr lang="en-US" sz="2400" dirty="0"/>
              <a:t>Image Processing to Extract Low-Level Visual Features</a:t>
            </a:r>
          </a:p>
          <a:p>
            <a:pPr lvl="0">
              <a:buFont typeface="Wingdings" pitchFamily="2" charset="2"/>
              <a:buChar char="§"/>
            </a:pPr>
            <a:r>
              <a:rPr lang="en-US" sz="2400" dirty="0"/>
              <a:t>Amazon Mechanical Turk (Mason &amp; Suri , 2011)</a:t>
            </a:r>
          </a:p>
          <a:p>
            <a:pPr lvl="0"/>
            <a:endParaRPr lang="en-US" sz="2400" dirty="0"/>
          </a:p>
          <a:p>
            <a:r>
              <a:rPr lang="en-US" sz="2400" dirty="0"/>
              <a:t> After investigating these possibilities and weighing the advantages versus the disadvantages with the consideration of time and high quality data, designing a Human Intelligent Task (HIT) on Amazon Mechanical Turk (MTurk) was the final decision. The task was designed to display random handwriting samples and ask multiple individuals  to identify and score the quality of the letter using the following scale: 0 (unidentifiable), 1 (poor), 2 (good), and 3 (excellent).  </a:t>
            </a:r>
          </a:p>
          <a:p>
            <a:endParaRPr lang="en-US" sz="2400" dirty="0"/>
          </a:p>
          <a:p>
            <a:endParaRPr lang="en-US" sz="2400" dirty="0"/>
          </a:p>
        </p:txBody>
      </p:sp>
      <p:sp>
        <p:nvSpPr>
          <p:cNvPr id="11" name="TextBox 10"/>
          <p:cNvSpPr txBox="1"/>
          <p:nvPr/>
        </p:nvSpPr>
        <p:spPr>
          <a:xfrm>
            <a:off x="31963360" y="26612193"/>
            <a:ext cx="7416800" cy="5170646"/>
          </a:xfrm>
          <a:prstGeom prst="rect">
            <a:avLst/>
          </a:prstGeom>
          <a:noFill/>
          <a:ln>
            <a:solidFill>
              <a:srgbClr val="FFFFFF"/>
            </a:solidFill>
          </a:ln>
        </p:spPr>
        <p:txBody>
          <a:bodyPr wrap="square" rtlCol="0">
            <a:spAutoFit/>
          </a:bodyPr>
          <a:lstStyle/>
          <a:p>
            <a:pPr>
              <a:spcAft>
                <a:spcPts val="1200"/>
              </a:spcAft>
            </a:pPr>
            <a:r>
              <a:rPr lang="en-US" sz="3600" b="1" dirty="0">
                <a:solidFill>
                  <a:schemeClr val="tx2"/>
                </a:solidFill>
                <a:cs typeface="Times New Roman"/>
              </a:rPr>
              <a:t>Acknowledgements</a:t>
            </a:r>
            <a:endParaRPr lang="en-US" sz="3600" dirty="0">
              <a:solidFill>
                <a:schemeClr val="tx2"/>
              </a:solidFill>
              <a:cs typeface="Times New Roman"/>
            </a:endParaRPr>
          </a:p>
          <a:p>
            <a:r>
              <a:rPr lang="en-US" sz="2400" dirty="0">
                <a:cs typeface="Times New Roman"/>
              </a:rPr>
              <a:t>I would like to give special thanks to the Indiana University – Summer Research Opportunities in Computing (IU- SROC), Dr. David Crandall, and St. Charles Catholic School and The Prep School of Bloomington, IN. </a:t>
            </a:r>
          </a:p>
          <a:p>
            <a:endParaRPr lang="en-US" sz="2400" dirty="0">
              <a:cs typeface="Times New Roman"/>
            </a:endParaRPr>
          </a:p>
          <a:p>
            <a:r>
              <a:rPr lang="en-US" sz="2400" dirty="0">
                <a:cs typeface="Times New Roman"/>
              </a:rPr>
              <a:t>This project was funded by the National Science Foundation (through CAREER IIS- 1253549) and </a:t>
            </a:r>
            <a:r>
              <a:rPr lang="en-US" sz="2400" dirty="0"/>
              <a:t>the National Institutes of Health (T32 HD 07475</a:t>
            </a:r>
            <a:r>
              <a:rPr lang="en-US" sz="2400" dirty="0">
                <a:cs typeface="Times New Roman"/>
              </a:rPr>
              <a:t>.</a:t>
            </a:r>
          </a:p>
          <a:p>
            <a:pPr algn="just"/>
            <a:endParaRPr lang="en-US" sz="2300" dirty="0">
              <a:latin typeface="Times New Roman"/>
              <a:cs typeface="Times New Roman"/>
            </a:endParaRPr>
          </a:p>
          <a:p>
            <a:pPr algn="just"/>
            <a:endParaRPr lang="en-US" sz="2300" dirty="0">
              <a:latin typeface="Times New Roman"/>
              <a:cs typeface="Times New Roman"/>
            </a:endParaRPr>
          </a:p>
          <a:p>
            <a:pPr algn="just"/>
            <a:endParaRPr lang="en-US" sz="2300" dirty="0">
              <a:latin typeface="Times New Roman"/>
              <a:cs typeface="Times New Roman"/>
            </a:endParaRPr>
          </a:p>
          <a:p>
            <a:pPr algn="just"/>
            <a:endParaRPr lang="en-US" sz="2300" dirty="0">
              <a:latin typeface="Times New Roman"/>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34304"/>
            <a:ext cx="5360274" cy="69220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57" y="5554394"/>
            <a:ext cx="5071188" cy="73102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555" y="13732662"/>
            <a:ext cx="2317849" cy="9271396"/>
          </a:xfrm>
          <a:prstGeom prst="rect">
            <a:avLst/>
          </a:prstGeom>
        </p:spPr>
      </p:pic>
      <p:pic>
        <p:nvPicPr>
          <p:cNvPr id="17" name="Picture 16" descr="Screen Shot 2015-07-22 at 11.22.56 AM.png"/>
          <p:cNvPicPr>
            <a:picLocks noChangeAspect="1"/>
          </p:cNvPicPr>
          <p:nvPr/>
        </p:nvPicPr>
        <p:blipFill>
          <a:blip r:embed="rId6"/>
          <a:stretch>
            <a:fillRect/>
          </a:stretch>
        </p:blipFill>
        <p:spPr>
          <a:xfrm>
            <a:off x="5783692" y="23103179"/>
            <a:ext cx="8733098" cy="7852292"/>
          </a:xfrm>
          <a:prstGeom prst="rect">
            <a:avLst/>
          </a:prstGeom>
        </p:spPr>
      </p:pic>
      <p:sp>
        <p:nvSpPr>
          <p:cNvPr id="18" name="TextBox 17"/>
          <p:cNvSpPr txBox="1"/>
          <p:nvPr/>
        </p:nvSpPr>
        <p:spPr>
          <a:xfrm>
            <a:off x="17487112" y="6035040"/>
            <a:ext cx="8801100" cy="1200328"/>
          </a:xfrm>
          <a:prstGeom prst="rect">
            <a:avLst/>
          </a:prstGeom>
          <a:noFill/>
        </p:spPr>
        <p:txBody>
          <a:bodyPr wrap="square" lIns="0" rtlCol="0">
            <a:spAutoFit/>
          </a:bodyPr>
          <a:lstStyle/>
          <a:p>
            <a:r>
              <a:rPr lang="en-US" sz="2400" dirty="0"/>
              <a:t> </a:t>
            </a:r>
          </a:p>
          <a:p>
            <a:endParaRPr lang="en-US" sz="2400" dirty="0"/>
          </a:p>
          <a:p>
            <a:endParaRPr lang="en-US" sz="2400" dirty="0"/>
          </a:p>
        </p:txBody>
      </p:sp>
      <p:sp>
        <p:nvSpPr>
          <p:cNvPr id="20" name="TextBox 19"/>
          <p:cNvSpPr txBox="1"/>
          <p:nvPr/>
        </p:nvSpPr>
        <p:spPr>
          <a:xfrm>
            <a:off x="18326709" y="5554394"/>
            <a:ext cx="9988160" cy="5078313"/>
          </a:xfrm>
          <a:prstGeom prst="rect">
            <a:avLst/>
          </a:prstGeom>
          <a:noFill/>
        </p:spPr>
        <p:txBody>
          <a:bodyPr wrap="square" lIns="0" rtlCol="0">
            <a:spAutoFit/>
          </a:bodyPr>
          <a:lstStyle/>
          <a:p>
            <a:r>
              <a:rPr lang="en-US" sz="3600" b="1" dirty="0">
                <a:solidFill>
                  <a:schemeClr val="tx2"/>
                </a:solidFill>
                <a:latin typeface="Times New Roman"/>
                <a:cs typeface="Times New Roman"/>
              </a:rPr>
              <a:t>Analysis </a:t>
            </a:r>
          </a:p>
          <a:p>
            <a:r>
              <a:rPr lang="en-US" sz="2400" dirty="0"/>
              <a:t>Histograms were generated in order to get effective visualization of the data provided by coders. Fleiss’ Kappa was then calculated utilizing a subset of the data to evaluate inter-rater reliability. </a:t>
            </a:r>
          </a:p>
          <a:p>
            <a:endParaRPr lang="en-US" sz="2400" dirty="0"/>
          </a:p>
          <a:p>
            <a:r>
              <a:rPr lang="en-US" sz="2400" dirty="0"/>
              <a:t>A confusion matrix was constructed using the letter identification provided by the coders and was then compared to a traditional letter perception study. </a:t>
            </a:r>
          </a:p>
          <a:p>
            <a:endParaRPr lang="en-US" sz="2400" dirty="0"/>
          </a:p>
          <a:p>
            <a:r>
              <a:rPr lang="en-US" sz="2400" dirty="0"/>
              <a:t>To better visualize the letter confusion, a dendogram was generated using hierarchical clustering analysis based on Euclidean distances.</a:t>
            </a:r>
          </a:p>
          <a:p>
            <a:endParaRPr lang="en-US" sz="2400" dirty="0"/>
          </a:p>
          <a:p>
            <a:r>
              <a:rPr lang="en-US" sz="2400" dirty="0"/>
              <a:t>     </a:t>
            </a:r>
          </a:p>
          <a:p>
            <a:endParaRPr lang="en-US" sz="2400" dirty="0"/>
          </a:p>
        </p:txBody>
      </p:sp>
      <p:sp>
        <p:nvSpPr>
          <p:cNvPr id="21" name="TextBox 20"/>
          <p:cNvSpPr txBox="1"/>
          <p:nvPr/>
        </p:nvSpPr>
        <p:spPr>
          <a:xfrm>
            <a:off x="19020392" y="10986282"/>
            <a:ext cx="8801100" cy="4154983"/>
          </a:xfrm>
          <a:prstGeom prst="rect">
            <a:avLst/>
          </a:prstGeom>
          <a:noFill/>
        </p:spPr>
        <p:txBody>
          <a:bodyPr wrap="square" lIns="0" rtlCol="0">
            <a:spAutoFit/>
          </a:bodyPr>
          <a:lstStyle/>
          <a:p>
            <a:r>
              <a:rPr lang="en-US" sz="3600" b="1" dirty="0">
                <a:latin typeface="Times New Roman"/>
                <a:cs typeface="Times New Roman"/>
              </a:rPr>
              <a:t>Results</a:t>
            </a:r>
          </a:p>
          <a:p>
            <a:endParaRPr lang="en-US" sz="3600" b="1" dirty="0">
              <a:latin typeface="Times New Roman"/>
              <a:cs typeface="Times New Roman"/>
            </a:endParaRPr>
          </a:p>
          <a:p>
            <a:endParaRPr lang="en-US" sz="3600" b="1" dirty="0">
              <a:latin typeface="Times New Roman"/>
              <a:cs typeface="Times New Roman"/>
            </a:endParaRPr>
          </a:p>
          <a:p>
            <a:endParaRPr lang="en-US" sz="3600" b="1" dirty="0">
              <a:latin typeface="Times New Roman"/>
              <a:cs typeface="Times New Roman"/>
            </a:endParaRPr>
          </a:p>
          <a:p>
            <a:endParaRPr lang="en-US" sz="3600" b="1" dirty="0">
              <a:latin typeface="Times New Roman"/>
              <a:cs typeface="Times New Roman"/>
            </a:endParaRPr>
          </a:p>
          <a:p>
            <a:r>
              <a:rPr lang="en-US" sz="3600" b="1" dirty="0">
                <a:latin typeface="Times New Roman"/>
                <a:cs typeface="Times New Roman"/>
              </a:rPr>
              <a:t> </a:t>
            </a:r>
          </a:p>
          <a:p>
            <a:endParaRPr lang="en-US" sz="2400" dirty="0"/>
          </a:p>
          <a:p>
            <a:endParaRPr lang="en-US" sz="2400" dirty="0"/>
          </a:p>
        </p:txBody>
      </p:sp>
      <p:pic>
        <p:nvPicPr>
          <p:cNvPr id="22" name="Picture 21" descr="summaryOfData.png"/>
          <p:cNvPicPr>
            <a:picLocks noChangeAspect="1"/>
          </p:cNvPicPr>
          <p:nvPr/>
        </p:nvPicPr>
        <p:blipFill>
          <a:blip r:embed="rId7"/>
          <a:stretch>
            <a:fillRect/>
          </a:stretch>
        </p:blipFill>
        <p:spPr>
          <a:xfrm>
            <a:off x="17597972" y="9930277"/>
            <a:ext cx="12322354" cy="7364532"/>
          </a:xfrm>
          <a:prstGeom prst="rect">
            <a:avLst/>
          </a:prstGeom>
        </p:spPr>
      </p:pic>
      <p:pic>
        <p:nvPicPr>
          <p:cNvPr id="23" name="Picture 22" descr="histogram_Identifications.png"/>
          <p:cNvPicPr>
            <a:picLocks noChangeAspect="1"/>
          </p:cNvPicPr>
          <p:nvPr/>
        </p:nvPicPr>
        <p:blipFill>
          <a:blip r:embed="rId8"/>
          <a:stretch>
            <a:fillRect/>
          </a:stretch>
        </p:blipFill>
        <p:spPr>
          <a:xfrm>
            <a:off x="16646906" y="17527222"/>
            <a:ext cx="6729984" cy="5476836"/>
          </a:xfrm>
          <a:prstGeom prst="rect">
            <a:avLst/>
          </a:prstGeom>
        </p:spPr>
      </p:pic>
      <p:pic>
        <p:nvPicPr>
          <p:cNvPr id="24" name="Picture 23" descr="histogram_qualityScores.png"/>
          <p:cNvPicPr>
            <a:picLocks noChangeAspect="1"/>
          </p:cNvPicPr>
          <p:nvPr/>
        </p:nvPicPr>
        <p:blipFill>
          <a:blip r:embed="rId9"/>
          <a:stretch>
            <a:fillRect/>
          </a:stretch>
        </p:blipFill>
        <p:spPr>
          <a:xfrm>
            <a:off x="22923149" y="17423820"/>
            <a:ext cx="6730125" cy="5580238"/>
          </a:xfrm>
          <a:prstGeom prst="rect">
            <a:avLst/>
          </a:prstGeom>
        </p:spPr>
      </p:pic>
      <p:sp>
        <p:nvSpPr>
          <p:cNvPr id="26" name="TextBox 25"/>
          <p:cNvSpPr txBox="1"/>
          <p:nvPr/>
        </p:nvSpPr>
        <p:spPr>
          <a:xfrm>
            <a:off x="17100683" y="23004058"/>
            <a:ext cx="6223000" cy="1200328"/>
          </a:xfrm>
          <a:prstGeom prst="rect">
            <a:avLst/>
          </a:prstGeom>
          <a:noFill/>
        </p:spPr>
        <p:txBody>
          <a:bodyPr wrap="square" rtlCol="0">
            <a:spAutoFit/>
          </a:bodyPr>
          <a:lstStyle/>
          <a:p>
            <a:r>
              <a:rPr lang="en-US" sz="2400" dirty="0"/>
              <a:t>81% of the letters were labeled correctly by the coders.</a:t>
            </a:r>
          </a:p>
          <a:p>
            <a:r>
              <a:rPr lang="en-US" sz="2400" dirty="0"/>
              <a:t>The Fleiss’ Kappa is 0.946.</a:t>
            </a:r>
          </a:p>
        </p:txBody>
      </p:sp>
      <p:sp>
        <p:nvSpPr>
          <p:cNvPr id="27" name="TextBox 26"/>
          <p:cNvSpPr txBox="1"/>
          <p:nvPr/>
        </p:nvSpPr>
        <p:spPr>
          <a:xfrm rot="10800000" flipV="1">
            <a:off x="23940970" y="23004058"/>
            <a:ext cx="6317328" cy="1200329"/>
          </a:xfrm>
          <a:prstGeom prst="rect">
            <a:avLst/>
          </a:prstGeom>
          <a:noFill/>
        </p:spPr>
        <p:txBody>
          <a:bodyPr wrap="square" rtlCol="0">
            <a:spAutoFit/>
          </a:bodyPr>
          <a:lstStyle/>
          <a:p>
            <a:r>
              <a:rPr lang="en-US" sz="2400" dirty="0"/>
              <a:t>The median and modes of the quality score are 2 and the distribution is acceptable.</a:t>
            </a:r>
          </a:p>
          <a:p>
            <a:r>
              <a:rPr lang="en-US" sz="2400" dirty="0"/>
              <a:t> Fleiss‘ Kappa is 0.143.</a:t>
            </a:r>
          </a:p>
        </p:txBody>
      </p:sp>
      <p:pic>
        <p:nvPicPr>
          <p:cNvPr id="29" name="Picture 28" descr="confusability_colorcoded01 (1).jpg"/>
          <p:cNvPicPr>
            <a:picLocks noChangeAspect="1"/>
          </p:cNvPicPr>
          <p:nvPr/>
        </p:nvPicPr>
        <p:blipFill>
          <a:blip r:embed="rId10"/>
          <a:stretch>
            <a:fillRect/>
          </a:stretch>
        </p:blipFill>
        <p:spPr>
          <a:xfrm>
            <a:off x="16329041" y="25266920"/>
            <a:ext cx="7611929" cy="5708947"/>
          </a:xfrm>
          <a:prstGeom prst="rect">
            <a:avLst/>
          </a:prstGeom>
        </p:spPr>
      </p:pic>
      <p:sp>
        <p:nvSpPr>
          <p:cNvPr id="30" name="TextBox 29"/>
          <p:cNvSpPr txBox="1"/>
          <p:nvPr/>
        </p:nvSpPr>
        <p:spPr>
          <a:xfrm>
            <a:off x="17487112" y="30856349"/>
            <a:ext cx="184731" cy="461665"/>
          </a:xfrm>
          <a:prstGeom prst="rect">
            <a:avLst/>
          </a:prstGeom>
          <a:noFill/>
        </p:spPr>
        <p:txBody>
          <a:bodyPr wrap="none" rtlCol="0">
            <a:spAutoFit/>
          </a:bodyPr>
          <a:lstStyle/>
          <a:p>
            <a:endParaRPr lang="en-US" sz="2400" dirty="0"/>
          </a:p>
        </p:txBody>
      </p:sp>
      <p:sp>
        <p:nvSpPr>
          <p:cNvPr id="31" name="TextBox 30"/>
          <p:cNvSpPr txBox="1"/>
          <p:nvPr/>
        </p:nvSpPr>
        <p:spPr>
          <a:xfrm>
            <a:off x="31963360" y="5316774"/>
            <a:ext cx="7416800" cy="12834283"/>
          </a:xfrm>
          <a:prstGeom prst="rect">
            <a:avLst/>
          </a:prstGeom>
          <a:noFill/>
        </p:spPr>
        <p:txBody>
          <a:bodyPr wrap="square" lIns="0" rtlCol="0">
            <a:spAutoFit/>
          </a:bodyPr>
          <a:lstStyle/>
          <a:p>
            <a:r>
              <a:rPr lang="en-US" sz="3600" b="1" dirty="0">
                <a:solidFill>
                  <a:schemeClr val="tx2"/>
                </a:solidFill>
                <a:cs typeface="Times New Roman"/>
              </a:rPr>
              <a:t>Summary</a:t>
            </a:r>
          </a:p>
          <a:p>
            <a:r>
              <a:rPr lang="en-US" sz="2400" dirty="0">
                <a:cs typeface="Times New Roman"/>
              </a:rPr>
              <a:t>The </a:t>
            </a:r>
            <a:r>
              <a:rPr lang="en-US" sz="2400" b="1" dirty="0">
                <a:cs typeface="Times New Roman"/>
              </a:rPr>
              <a:t>histograms</a:t>
            </a:r>
            <a:r>
              <a:rPr lang="en-US" sz="2400" dirty="0">
                <a:cs typeface="Times New Roman"/>
              </a:rPr>
              <a:t> identify the distribution of letter identification and quality scores. </a:t>
            </a:r>
          </a:p>
          <a:p>
            <a:endParaRPr lang="en-US" sz="2400" dirty="0">
              <a:cs typeface="Times New Roman"/>
            </a:endParaRPr>
          </a:p>
          <a:p>
            <a:pPr>
              <a:buFont typeface="Wingdings" pitchFamily="2" charset="2"/>
              <a:buChar char="§"/>
            </a:pPr>
            <a:r>
              <a:rPr lang="en-US" sz="2400" dirty="0">
                <a:cs typeface="Times New Roman"/>
              </a:rPr>
              <a:t>most often letters were identified correctly and  there was high inter-rater reliability </a:t>
            </a:r>
          </a:p>
          <a:p>
            <a:pPr>
              <a:buFont typeface="Wingdings" pitchFamily="2" charset="2"/>
              <a:buChar char="§"/>
            </a:pPr>
            <a:r>
              <a:rPr lang="en-US" sz="2400" dirty="0">
                <a:cs typeface="Times New Roman"/>
              </a:rPr>
              <a:t>quality scores were distributed from 0 – 3 without bias and there was low inter-rater reliability</a:t>
            </a:r>
          </a:p>
          <a:p>
            <a:endParaRPr lang="en-US" sz="2400" dirty="0">
              <a:cs typeface="Times New Roman"/>
            </a:endParaRPr>
          </a:p>
          <a:p>
            <a:r>
              <a:rPr lang="en-US" sz="2400" dirty="0">
                <a:cs typeface="Times New Roman"/>
              </a:rPr>
              <a:t>The </a:t>
            </a:r>
            <a:r>
              <a:rPr lang="en-US" sz="2400" b="1" dirty="0">
                <a:cs typeface="Times New Roman"/>
              </a:rPr>
              <a:t>confusion matrix </a:t>
            </a:r>
            <a:r>
              <a:rPr lang="en-US" sz="2400" dirty="0">
                <a:cs typeface="Times New Roman"/>
              </a:rPr>
              <a:t>is a representation of  which letters were mistaken for each other and how likely it  may occur.</a:t>
            </a:r>
          </a:p>
          <a:p>
            <a:pPr>
              <a:buFont typeface="Wingdings" pitchFamily="2" charset="2"/>
              <a:buChar char="§"/>
            </a:pPr>
            <a:endParaRPr lang="en-US" sz="2400" dirty="0">
              <a:cs typeface="Times New Roman"/>
            </a:endParaRPr>
          </a:p>
          <a:p>
            <a:pPr>
              <a:buFont typeface="Wingdings" pitchFamily="2" charset="2"/>
              <a:buChar char="§"/>
            </a:pPr>
            <a:r>
              <a:rPr lang="en-US" sz="2400" dirty="0">
                <a:cs typeface="Times New Roman"/>
              </a:rPr>
              <a:t>low variability because of the high rate of correct identification leaves little to be interpreted</a:t>
            </a:r>
          </a:p>
          <a:p>
            <a:pPr>
              <a:buFontTx/>
              <a:buChar char="-"/>
            </a:pPr>
            <a:endParaRPr lang="en-US" sz="2400" dirty="0">
              <a:cs typeface="Times New Roman"/>
            </a:endParaRPr>
          </a:p>
          <a:p>
            <a:pPr>
              <a:buFont typeface="Wingdings" pitchFamily="2" charset="2"/>
              <a:buChar char="§"/>
            </a:pPr>
            <a:r>
              <a:rPr lang="en-US" sz="2400" dirty="0">
                <a:cs typeface="Times New Roman"/>
              </a:rPr>
              <a:t>the most highly confused letters in the Gilmore paper differ from the most highly confused letters in this study , indicating that the confusion lies in the construction of the letter by the child as opposed to the perception of the letter by the coder </a:t>
            </a:r>
          </a:p>
          <a:p>
            <a:endParaRPr lang="en-US" sz="2400" dirty="0">
              <a:cs typeface="Times New Roman"/>
            </a:endParaRPr>
          </a:p>
          <a:p>
            <a:r>
              <a:rPr lang="en-US" sz="2400" dirty="0"/>
              <a:t>The </a:t>
            </a:r>
            <a:r>
              <a:rPr lang="en-US" sz="2400" b="1" dirty="0"/>
              <a:t>dendogram </a:t>
            </a:r>
            <a:r>
              <a:rPr lang="en-US" sz="2400" dirty="0"/>
              <a:t>displays confusable letter clusters in a hierarchical fashion.</a:t>
            </a:r>
          </a:p>
          <a:p>
            <a:endParaRPr lang="en-US" sz="2400" dirty="0">
              <a:cs typeface="Times New Roman"/>
            </a:endParaRPr>
          </a:p>
          <a:p>
            <a:pPr>
              <a:buFont typeface="Wingdings" pitchFamily="2" charset="2"/>
              <a:buChar char="§"/>
            </a:pPr>
            <a:r>
              <a:rPr lang="en-US" sz="2400" dirty="0">
                <a:cs typeface="Times New Roman"/>
              </a:rPr>
              <a:t>the I and L cluster may reflect misinterpretation of the letter to be drawn</a:t>
            </a:r>
          </a:p>
          <a:p>
            <a:pPr>
              <a:buFont typeface="Wingdings" pitchFamily="2" charset="2"/>
              <a:buChar char="§"/>
            </a:pPr>
            <a:r>
              <a:rPr lang="en-US" sz="2400" dirty="0">
                <a:cs typeface="Times New Roman"/>
              </a:rPr>
              <a:t>the A,N,M and W cluster may reflect difficulty in producing diagonal lines </a:t>
            </a:r>
          </a:p>
          <a:p>
            <a:pPr>
              <a:buFont typeface="Wingdings" pitchFamily="2" charset="2"/>
              <a:buChar char="§"/>
            </a:pPr>
            <a:r>
              <a:rPr lang="en-US" sz="2400" dirty="0">
                <a:cs typeface="Times New Roman"/>
              </a:rPr>
              <a:t>the letters in the tighter clusters closely resemble each other</a:t>
            </a:r>
          </a:p>
          <a:p>
            <a:endParaRPr lang="en-US" sz="3600" dirty="0">
              <a:cs typeface="Times New Roman" panose="02020603050405020304" pitchFamily="18" charset="0"/>
            </a:endParaRPr>
          </a:p>
          <a:p>
            <a:endParaRPr lang="en-US" sz="3600" b="1" dirty="0">
              <a:latin typeface="Times New Roman"/>
              <a:cs typeface="Times New Roman"/>
            </a:endParaRPr>
          </a:p>
        </p:txBody>
      </p:sp>
      <p:pic>
        <p:nvPicPr>
          <p:cNvPr id="37" name="Picture 36" descr="iu.png"/>
          <p:cNvPicPr>
            <a:picLocks noChangeAspect="1"/>
          </p:cNvPicPr>
          <p:nvPr/>
        </p:nvPicPr>
        <p:blipFill>
          <a:blip r:embed="rId11"/>
          <a:stretch>
            <a:fillRect/>
          </a:stretch>
        </p:blipFill>
        <p:spPr>
          <a:xfrm>
            <a:off x="3367936" y="1829618"/>
            <a:ext cx="2209009" cy="2773267"/>
          </a:xfrm>
          <a:prstGeom prst="rect">
            <a:avLst/>
          </a:prstGeom>
        </p:spPr>
      </p:pic>
      <p:pic>
        <p:nvPicPr>
          <p:cNvPr id="38" name="Picture 37" descr="mvsu.jpg"/>
          <p:cNvPicPr>
            <a:picLocks noChangeAspect="1"/>
          </p:cNvPicPr>
          <p:nvPr/>
        </p:nvPicPr>
        <p:blipFill>
          <a:blip r:embed="rId12">
            <a:biLevel thresh="50000"/>
          </a:blip>
          <a:stretch>
            <a:fillRect/>
          </a:stretch>
        </p:blipFill>
        <p:spPr>
          <a:xfrm>
            <a:off x="368722" y="1829618"/>
            <a:ext cx="2782543" cy="2773267"/>
          </a:xfrm>
          <a:prstGeom prst="rect">
            <a:avLst/>
          </a:prstGeom>
        </p:spPr>
      </p:pic>
      <p:pic>
        <p:nvPicPr>
          <p:cNvPr id="32" name="Picture 31" descr="mturk_dendogramEuclidean_redLines.png"/>
          <p:cNvPicPr>
            <a:picLocks noChangeAspect="1"/>
          </p:cNvPicPr>
          <p:nvPr/>
        </p:nvPicPr>
        <p:blipFill>
          <a:blip r:embed="rId13"/>
          <a:stretch>
            <a:fillRect/>
          </a:stretch>
        </p:blipFill>
        <p:spPr>
          <a:xfrm>
            <a:off x="23376890" y="25266919"/>
            <a:ext cx="7616952" cy="6033648"/>
          </a:xfrm>
          <a:prstGeom prst="rect">
            <a:avLst/>
          </a:prstGeom>
        </p:spPr>
      </p:pic>
      <p:sp>
        <p:nvSpPr>
          <p:cNvPr id="34" name="Rectangle 33"/>
          <p:cNvSpPr/>
          <p:nvPr/>
        </p:nvSpPr>
        <p:spPr>
          <a:xfrm>
            <a:off x="17487112" y="22239514"/>
            <a:ext cx="5436037" cy="3156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Incorrect                      Correct </a:t>
            </a:r>
          </a:p>
        </p:txBody>
      </p:sp>
    </p:spTree>
    <p:extLst>
      <p:ext uri="{BB962C8B-B14F-4D97-AF65-F5344CB8AC3E}">
        <p14:creationId xmlns:p14="http://schemas.microsoft.com/office/powerpoint/2010/main" val="211532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3939</TotalTime>
  <Words>1672</Words>
  <Application>Microsoft Macintosh PowerPoint</Application>
  <PresentationFormat>Custom</PresentationFormat>
  <Paragraphs>107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Company>Elizabeth City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McGinley, Mary Ann Roselyn</cp:lastModifiedBy>
  <cp:revision>249</cp:revision>
  <dcterms:created xsi:type="dcterms:W3CDTF">2015-07-22T15:00:20Z</dcterms:created>
  <dcterms:modified xsi:type="dcterms:W3CDTF">2023-04-25T18:36:31Z</dcterms:modified>
</cp:coreProperties>
</file>